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57" r:id="rId4"/>
    <p:sldId id="260" r:id="rId5"/>
    <p:sldId id="258"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76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04986A-62BA-4DC4-96BC-EAFF7A5FF289}" type="datetimeFigureOut">
              <a:rPr lang="en-US" smtClean="0"/>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0D906-8016-46E6-A683-7B09C5C4D0C9}" type="slidenum">
              <a:rPr lang="en-US" smtClean="0"/>
              <a:t>‹#›</a:t>
            </a:fld>
            <a:endParaRPr lang="en-US"/>
          </a:p>
        </p:txBody>
      </p:sp>
    </p:spTree>
    <p:extLst>
      <p:ext uri="{BB962C8B-B14F-4D97-AF65-F5344CB8AC3E}">
        <p14:creationId xmlns:p14="http://schemas.microsoft.com/office/powerpoint/2010/main" val="1249507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04986A-62BA-4DC4-96BC-EAFF7A5FF289}" type="datetimeFigureOut">
              <a:rPr lang="en-US" smtClean="0"/>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0D906-8016-46E6-A683-7B09C5C4D0C9}" type="slidenum">
              <a:rPr lang="en-US" smtClean="0"/>
              <a:t>‹#›</a:t>
            </a:fld>
            <a:endParaRPr lang="en-US"/>
          </a:p>
        </p:txBody>
      </p:sp>
    </p:spTree>
    <p:extLst>
      <p:ext uri="{BB962C8B-B14F-4D97-AF65-F5344CB8AC3E}">
        <p14:creationId xmlns:p14="http://schemas.microsoft.com/office/powerpoint/2010/main" val="3974853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04986A-62BA-4DC4-96BC-EAFF7A5FF289}" type="datetimeFigureOut">
              <a:rPr lang="en-US" smtClean="0"/>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0D906-8016-46E6-A683-7B09C5C4D0C9}" type="slidenum">
              <a:rPr lang="en-US" smtClean="0"/>
              <a:t>‹#›</a:t>
            </a:fld>
            <a:endParaRPr lang="en-US"/>
          </a:p>
        </p:txBody>
      </p:sp>
    </p:spTree>
    <p:extLst>
      <p:ext uri="{BB962C8B-B14F-4D97-AF65-F5344CB8AC3E}">
        <p14:creationId xmlns:p14="http://schemas.microsoft.com/office/powerpoint/2010/main" val="365601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04986A-62BA-4DC4-96BC-EAFF7A5FF289}" type="datetimeFigureOut">
              <a:rPr lang="en-US" smtClean="0"/>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0D906-8016-46E6-A683-7B09C5C4D0C9}" type="slidenum">
              <a:rPr lang="en-US" smtClean="0"/>
              <a:t>‹#›</a:t>
            </a:fld>
            <a:endParaRPr lang="en-US"/>
          </a:p>
        </p:txBody>
      </p:sp>
    </p:spTree>
    <p:extLst>
      <p:ext uri="{BB962C8B-B14F-4D97-AF65-F5344CB8AC3E}">
        <p14:creationId xmlns:p14="http://schemas.microsoft.com/office/powerpoint/2010/main" val="48270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04986A-62BA-4DC4-96BC-EAFF7A5FF289}" type="datetimeFigureOut">
              <a:rPr lang="en-US" smtClean="0"/>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0D906-8016-46E6-A683-7B09C5C4D0C9}" type="slidenum">
              <a:rPr lang="en-US" smtClean="0"/>
              <a:t>‹#›</a:t>
            </a:fld>
            <a:endParaRPr lang="en-US"/>
          </a:p>
        </p:txBody>
      </p:sp>
    </p:spTree>
    <p:extLst>
      <p:ext uri="{BB962C8B-B14F-4D97-AF65-F5344CB8AC3E}">
        <p14:creationId xmlns:p14="http://schemas.microsoft.com/office/powerpoint/2010/main" val="2930010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04986A-62BA-4DC4-96BC-EAFF7A5FF289}" type="datetimeFigureOut">
              <a:rPr lang="en-US" smtClean="0"/>
              <a:t>4/12/2015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0D906-8016-46E6-A683-7B09C5C4D0C9}" type="slidenum">
              <a:rPr lang="en-US" smtClean="0"/>
              <a:t>‹#›</a:t>
            </a:fld>
            <a:endParaRPr lang="en-US"/>
          </a:p>
        </p:txBody>
      </p:sp>
    </p:spTree>
    <p:extLst>
      <p:ext uri="{BB962C8B-B14F-4D97-AF65-F5344CB8AC3E}">
        <p14:creationId xmlns:p14="http://schemas.microsoft.com/office/powerpoint/2010/main" val="35752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04986A-62BA-4DC4-96BC-EAFF7A5FF289}" type="datetimeFigureOut">
              <a:rPr lang="en-US" smtClean="0"/>
              <a:t>4/12/2015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0D906-8016-46E6-A683-7B09C5C4D0C9}" type="slidenum">
              <a:rPr lang="en-US" smtClean="0"/>
              <a:t>‹#›</a:t>
            </a:fld>
            <a:endParaRPr lang="en-US"/>
          </a:p>
        </p:txBody>
      </p:sp>
    </p:spTree>
    <p:extLst>
      <p:ext uri="{BB962C8B-B14F-4D97-AF65-F5344CB8AC3E}">
        <p14:creationId xmlns:p14="http://schemas.microsoft.com/office/powerpoint/2010/main" val="3240312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04986A-62BA-4DC4-96BC-EAFF7A5FF289}" type="datetimeFigureOut">
              <a:rPr lang="en-US" smtClean="0"/>
              <a:t>4/12/2015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0D906-8016-46E6-A683-7B09C5C4D0C9}" type="slidenum">
              <a:rPr lang="en-US" smtClean="0"/>
              <a:t>‹#›</a:t>
            </a:fld>
            <a:endParaRPr lang="en-US"/>
          </a:p>
        </p:txBody>
      </p:sp>
    </p:spTree>
    <p:extLst>
      <p:ext uri="{BB962C8B-B14F-4D97-AF65-F5344CB8AC3E}">
        <p14:creationId xmlns:p14="http://schemas.microsoft.com/office/powerpoint/2010/main" val="8025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4986A-62BA-4DC4-96BC-EAFF7A5FF289}" type="datetimeFigureOut">
              <a:rPr lang="en-US" smtClean="0"/>
              <a:t>4/12/2015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0D906-8016-46E6-A683-7B09C5C4D0C9}" type="slidenum">
              <a:rPr lang="en-US" smtClean="0"/>
              <a:t>‹#›</a:t>
            </a:fld>
            <a:endParaRPr lang="en-US"/>
          </a:p>
        </p:txBody>
      </p:sp>
    </p:spTree>
    <p:extLst>
      <p:ext uri="{BB962C8B-B14F-4D97-AF65-F5344CB8AC3E}">
        <p14:creationId xmlns:p14="http://schemas.microsoft.com/office/powerpoint/2010/main" val="3651913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04986A-62BA-4DC4-96BC-EAFF7A5FF289}" type="datetimeFigureOut">
              <a:rPr lang="en-US" smtClean="0"/>
              <a:t>4/12/2015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0D906-8016-46E6-A683-7B09C5C4D0C9}" type="slidenum">
              <a:rPr lang="en-US" smtClean="0"/>
              <a:t>‹#›</a:t>
            </a:fld>
            <a:endParaRPr lang="en-US"/>
          </a:p>
        </p:txBody>
      </p:sp>
    </p:spTree>
    <p:extLst>
      <p:ext uri="{BB962C8B-B14F-4D97-AF65-F5344CB8AC3E}">
        <p14:creationId xmlns:p14="http://schemas.microsoft.com/office/powerpoint/2010/main" val="1055035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04986A-62BA-4DC4-96BC-EAFF7A5FF289}" type="datetimeFigureOut">
              <a:rPr lang="en-US" smtClean="0"/>
              <a:t>4/12/2015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0D906-8016-46E6-A683-7B09C5C4D0C9}" type="slidenum">
              <a:rPr lang="en-US" smtClean="0"/>
              <a:t>‹#›</a:t>
            </a:fld>
            <a:endParaRPr lang="en-US"/>
          </a:p>
        </p:txBody>
      </p:sp>
    </p:spTree>
    <p:extLst>
      <p:ext uri="{BB962C8B-B14F-4D97-AF65-F5344CB8AC3E}">
        <p14:creationId xmlns:p14="http://schemas.microsoft.com/office/powerpoint/2010/main" val="2599641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04986A-62BA-4DC4-96BC-EAFF7A5FF289}" type="datetimeFigureOut">
              <a:rPr lang="en-US" smtClean="0"/>
              <a:t>4/12/2015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0D906-8016-46E6-A683-7B09C5C4D0C9}" type="slidenum">
              <a:rPr lang="en-US" smtClean="0"/>
              <a:t>‹#›</a:t>
            </a:fld>
            <a:endParaRPr lang="en-US"/>
          </a:p>
        </p:txBody>
      </p:sp>
    </p:spTree>
    <p:extLst>
      <p:ext uri="{BB962C8B-B14F-4D97-AF65-F5344CB8AC3E}">
        <p14:creationId xmlns:p14="http://schemas.microsoft.com/office/powerpoint/2010/main" val="1586972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
            <a:ext cx="8763000" cy="213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Garamond" panose="02020404030301010803" pitchFamily="18" charset="0"/>
              </a:rPr>
              <a:t>For Tomorrow</a:t>
            </a:r>
          </a:p>
          <a:p>
            <a:pPr marL="342900" indent="-342900" algn="ctr">
              <a:buFont typeface="+mj-lt"/>
              <a:buAutoNum type="arabicPeriod"/>
            </a:pPr>
            <a:r>
              <a:rPr lang="en-US" dirty="0" smtClean="0">
                <a:latin typeface="Garamond" panose="02020404030301010803" pitchFamily="18" charset="0"/>
              </a:rPr>
              <a:t>Go on the website under the tab “A.P.  Exam”</a:t>
            </a:r>
          </a:p>
          <a:p>
            <a:pPr marL="342900" indent="-342900" algn="ctr">
              <a:buFont typeface="+mj-lt"/>
              <a:buAutoNum type="arabicPeriod"/>
            </a:pPr>
            <a:r>
              <a:rPr lang="en-US" dirty="0" smtClean="0">
                <a:latin typeface="Garamond" panose="02020404030301010803" pitchFamily="18" charset="0"/>
              </a:rPr>
              <a:t>Open the first file, titled “Review Excerpt Packet”</a:t>
            </a:r>
          </a:p>
          <a:p>
            <a:pPr marL="342900" indent="-342900" algn="ctr">
              <a:buFont typeface="+mj-lt"/>
              <a:buAutoNum type="arabicPeriod"/>
            </a:pPr>
            <a:r>
              <a:rPr lang="en-US" dirty="0" smtClean="0">
                <a:latin typeface="Garamond" panose="02020404030301010803" pitchFamily="18" charset="0"/>
              </a:rPr>
              <a:t>Print out HALF of the packet (about to the reading on page 14 (picture on next slide)</a:t>
            </a:r>
            <a:endParaRPr lang="en-US" dirty="0">
              <a:latin typeface="Garamond" panose="02020404030301010803"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33600"/>
            <a:ext cx="4533900" cy="4597400"/>
          </a:xfrm>
          <a:prstGeom prst="rect">
            <a:avLst/>
          </a:prstGeom>
        </p:spPr>
      </p:pic>
      <p:sp>
        <p:nvSpPr>
          <p:cNvPr id="7" name="Oval 6"/>
          <p:cNvSpPr/>
          <p:nvPr/>
        </p:nvSpPr>
        <p:spPr>
          <a:xfrm>
            <a:off x="457200" y="5144589"/>
            <a:ext cx="16764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1295400" y="990600"/>
            <a:ext cx="4800600" cy="426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9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199"/>
            <a:ext cx="9067800" cy="5228771"/>
          </a:xfrm>
          <a:prstGeom prst="rect">
            <a:avLst/>
          </a:prstGeom>
        </p:spPr>
      </p:pic>
      <p:sp>
        <p:nvSpPr>
          <p:cNvPr id="5" name="Oval 4"/>
          <p:cNvSpPr/>
          <p:nvPr/>
        </p:nvSpPr>
        <p:spPr>
          <a:xfrm>
            <a:off x="1676400" y="3352800"/>
            <a:ext cx="52578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 y="0"/>
            <a:ext cx="89916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Garamond" panose="02020404030301010803" pitchFamily="18" charset="0"/>
              </a:rPr>
              <a:t>You will have to change the spacing to your own specifications – put as many spaces after each question (</a:t>
            </a:r>
            <a:r>
              <a:rPr lang="en-US" b="1" dirty="0" smtClean="0">
                <a:latin typeface="Garamond" panose="02020404030301010803" pitchFamily="18" charset="0"/>
              </a:rPr>
              <a:t>questions are bolded</a:t>
            </a:r>
            <a:r>
              <a:rPr lang="en-US" dirty="0" smtClean="0">
                <a:latin typeface="Garamond" panose="02020404030301010803" pitchFamily="18" charset="0"/>
              </a:rPr>
              <a:t>) so you have room to write answers/notes in class. </a:t>
            </a:r>
            <a:r>
              <a:rPr lang="en-US" smtClean="0">
                <a:latin typeface="Garamond" panose="02020404030301010803" pitchFamily="18" charset="0"/>
              </a:rPr>
              <a:t>After changing </a:t>
            </a:r>
            <a:r>
              <a:rPr lang="en-US" dirty="0" smtClean="0">
                <a:latin typeface="Garamond" panose="02020404030301010803" pitchFamily="18" charset="0"/>
              </a:rPr>
              <a:t>the spacing, print out up to this reading (on the original page 14, starting with  “When a state is landlocked…”)</a:t>
            </a:r>
            <a:endParaRPr lang="en-US" dirty="0">
              <a:latin typeface="Garamond" panose="02020404030301010803" pitchFamily="18" charset="0"/>
            </a:endParaRPr>
          </a:p>
        </p:txBody>
      </p:sp>
    </p:spTree>
    <p:extLst>
      <p:ext uri="{BB962C8B-B14F-4D97-AF65-F5344CB8AC3E}">
        <p14:creationId xmlns:p14="http://schemas.microsoft.com/office/powerpoint/2010/main" val="1328863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rmAutofit fontScale="90000"/>
          </a:bodyPr>
          <a:lstStyle/>
          <a:p>
            <a:r>
              <a:rPr lang="en-US" u="sng" dirty="0" smtClean="0">
                <a:latin typeface="Garamond" panose="02020404030301010803" pitchFamily="18" charset="0"/>
              </a:rPr>
              <a:t>Some Info about the A.P. Exam </a:t>
            </a:r>
            <a:endParaRPr lang="en-US" u="sng" dirty="0">
              <a:latin typeface="Garamond" panose="02020404030301010803" pitchFamily="18" charset="0"/>
            </a:endParaRPr>
          </a:p>
        </p:txBody>
      </p:sp>
      <p:sp>
        <p:nvSpPr>
          <p:cNvPr id="4" name="Rounded Rectangle 3"/>
          <p:cNvSpPr/>
          <p:nvPr/>
        </p:nvSpPr>
        <p:spPr>
          <a:xfrm>
            <a:off x="174171" y="685800"/>
            <a:ext cx="8839200" cy="6019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2000" dirty="0" smtClean="0">
                <a:latin typeface="Garamond" panose="02020404030301010803" pitchFamily="18" charset="0"/>
              </a:rPr>
              <a:t>The A.P. exam (2015) is </a:t>
            </a:r>
            <a:r>
              <a:rPr lang="en-US" sz="2000" b="1" u="sng" dirty="0" smtClean="0">
                <a:latin typeface="Garamond" panose="02020404030301010803" pitchFamily="18" charset="0"/>
              </a:rPr>
              <a:t>Friday, May 15</a:t>
            </a:r>
            <a:r>
              <a:rPr lang="en-US" sz="2000" b="1" u="sng" baseline="30000" dirty="0" smtClean="0">
                <a:latin typeface="Garamond" panose="02020404030301010803" pitchFamily="18" charset="0"/>
              </a:rPr>
              <a:t>th</a:t>
            </a:r>
            <a:r>
              <a:rPr lang="en-US" sz="2000" b="1" u="sng" dirty="0" smtClean="0">
                <a:latin typeface="Garamond" panose="02020404030301010803" pitchFamily="18" charset="0"/>
              </a:rPr>
              <a:t>, at 8:00am – 25 classes </a:t>
            </a:r>
            <a:r>
              <a:rPr lang="en-US" sz="2000" b="1" u="sng" dirty="0" err="1" smtClean="0">
                <a:latin typeface="Garamond" panose="02020404030301010803" pitchFamily="18" charset="0"/>
              </a:rPr>
              <a:t>nd</a:t>
            </a:r>
            <a:r>
              <a:rPr lang="en-US" sz="2000" b="1" u="sng" dirty="0" smtClean="0">
                <a:latin typeface="Garamond" panose="02020404030301010803" pitchFamily="18" charset="0"/>
              </a:rPr>
              <a:t> 32 calendar days from now</a:t>
            </a:r>
            <a:r>
              <a:rPr lang="en-US" sz="2000" dirty="0" smtClean="0">
                <a:latin typeface="Garamond" panose="02020404030301010803" pitchFamily="18" charset="0"/>
              </a:rPr>
              <a:t> (*this is the last day of the 2-week A.P. exam schedule - </a:t>
            </a:r>
            <a:r>
              <a:rPr lang="en-US" sz="2000" b="1" dirty="0" smtClean="0">
                <a:latin typeface="Garamond" panose="02020404030301010803" pitchFamily="18" charset="0"/>
              </a:rPr>
              <a:t>*</a:t>
            </a:r>
            <a:r>
              <a:rPr lang="en-US" sz="2000" b="1" u="sng" dirty="0" smtClean="0">
                <a:latin typeface="Garamond" panose="02020404030301010803" pitchFamily="18" charset="0"/>
              </a:rPr>
              <a:t>AP World </a:t>
            </a:r>
            <a:r>
              <a:rPr lang="en-US" sz="2000" b="1" dirty="0" smtClean="0">
                <a:latin typeface="Garamond" panose="02020404030301010803" pitchFamily="18" charset="0"/>
              </a:rPr>
              <a:t>is the day before and </a:t>
            </a:r>
            <a:r>
              <a:rPr lang="en-US" sz="2000" b="1" u="sng" dirty="0" smtClean="0">
                <a:latin typeface="Garamond" panose="02020404030301010803" pitchFamily="18" charset="0"/>
              </a:rPr>
              <a:t>APUSH </a:t>
            </a:r>
            <a:r>
              <a:rPr lang="en-US" sz="2000" b="1" dirty="0" smtClean="0">
                <a:latin typeface="Garamond" panose="02020404030301010803" pitchFamily="18" charset="0"/>
              </a:rPr>
              <a:t>is the Tuesday before. </a:t>
            </a:r>
          </a:p>
          <a:p>
            <a:pPr marL="342900" indent="-342900">
              <a:buFont typeface="+mj-lt"/>
              <a:buAutoNum type="arabicPeriod"/>
            </a:pPr>
            <a:r>
              <a:rPr lang="en-US" sz="2000" dirty="0" smtClean="0">
                <a:latin typeface="Garamond" panose="02020404030301010803" pitchFamily="18" charset="0"/>
              </a:rPr>
              <a:t>If you have not yet brought in your final payments, please do so asap and bring to main office. </a:t>
            </a:r>
          </a:p>
          <a:p>
            <a:pPr marL="342900" indent="-342900">
              <a:buFont typeface="+mj-lt"/>
              <a:buAutoNum type="arabicPeriod"/>
            </a:pPr>
            <a:r>
              <a:rPr lang="en-US" sz="2000" dirty="0" smtClean="0">
                <a:latin typeface="Garamond" panose="02020404030301010803" pitchFamily="18" charset="0"/>
              </a:rPr>
              <a:t>I will have</a:t>
            </a:r>
            <a:r>
              <a:rPr lang="en-US" sz="2000" b="1" u="sng" dirty="0" smtClean="0">
                <a:latin typeface="Garamond" panose="02020404030301010803" pitchFamily="18" charset="0"/>
              </a:rPr>
              <a:t> food/coffee </a:t>
            </a:r>
            <a:r>
              <a:rPr lang="en-US" sz="2000" dirty="0" smtClean="0">
                <a:latin typeface="Garamond" panose="02020404030301010803" pitchFamily="18" charset="0"/>
              </a:rPr>
              <a:t>in this room (208)  around 6:45/7:00, prior to the test</a:t>
            </a:r>
          </a:p>
          <a:p>
            <a:pPr marL="342900" indent="-342900">
              <a:buFont typeface="+mj-lt"/>
              <a:buAutoNum type="arabicPeriod"/>
            </a:pPr>
            <a:r>
              <a:rPr lang="en-US" sz="2000" dirty="0" smtClean="0">
                <a:latin typeface="Garamond" panose="02020404030301010803" pitchFamily="18" charset="0"/>
              </a:rPr>
              <a:t>A little before 8:00am you will go to whatever room you are assigned (I will have this information closer to the exam) – you can bring nothing but water and pencils/pens</a:t>
            </a:r>
          </a:p>
          <a:p>
            <a:pPr marL="342900" indent="-342900">
              <a:buFont typeface="+mj-lt"/>
              <a:buAutoNum type="arabicPeriod"/>
            </a:pPr>
            <a:r>
              <a:rPr lang="en-US" sz="2000" dirty="0" smtClean="0">
                <a:latin typeface="Garamond" panose="02020404030301010803" pitchFamily="18" charset="0"/>
              </a:rPr>
              <a:t>The exam is not proctored by teachers, and I am not allowed to communicate/visit during the test. </a:t>
            </a:r>
          </a:p>
          <a:p>
            <a:pPr marL="342900" indent="-342900">
              <a:buFont typeface="+mj-lt"/>
              <a:buAutoNum type="arabicPeriod"/>
            </a:pPr>
            <a:r>
              <a:rPr lang="en-US" sz="2000" dirty="0" smtClean="0">
                <a:latin typeface="Garamond" panose="02020404030301010803" pitchFamily="18" charset="0"/>
              </a:rPr>
              <a:t>If this is your first A.P., you’ll spend a few minutes prior to the test filling out some demographic information (age, sex, race/ethnicity, etc.) </a:t>
            </a:r>
          </a:p>
          <a:p>
            <a:pPr marL="342900" indent="-342900">
              <a:buFont typeface="+mj-lt"/>
              <a:buAutoNum type="arabicPeriod"/>
            </a:pPr>
            <a:r>
              <a:rPr lang="en-US" sz="2000" dirty="0" smtClean="0">
                <a:latin typeface="Garamond" panose="02020404030301010803" pitchFamily="18" charset="0"/>
              </a:rPr>
              <a:t>The test itself is </a:t>
            </a:r>
            <a:r>
              <a:rPr lang="en-US" sz="2000" b="1" u="sng" dirty="0" smtClean="0">
                <a:latin typeface="Garamond" panose="02020404030301010803" pitchFamily="18" charset="0"/>
              </a:rPr>
              <a:t>2 hours &amp; 15 minutes </a:t>
            </a:r>
            <a:r>
              <a:rPr lang="en-US" sz="2000" dirty="0" smtClean="0">
                <a:latin typeface="Garamond" panose="02020404030301010803" pitchFamily="18" charset="0"/>
              </a:rPr>
              <a:t>(60 minutes for part 1 and 75 minutes for part 2) – you cannot go back to part 1 after you’ve completed it.</a:t>
            </a:r>
          </a:p>
          <a:p>
            <a:pPr marL="342900" indent="-342900">
              <a:buFont typeface="+mj-lt"/>
              <a:buAutoNum type="arabicPeriod"/>
            </a:pPr>
            <a:r>
              <a:rPr lang="en-US" sz="2000" dirty="0" smtClean="0">
                <a:latin typeface="Garamond" panose="02020404030301010803" pitchFamily="18" charset="0"/>
              </a:rPr>
              <a:t>Once the test is over you will be expected to go to the remainder of your classes (unless you have another exam) * </a:t>
            </a:r>
          </a:p>
          <a:p>
            <a:pPr marL="342900" indent="-342900">
              <a:buFont typeface="+mj-lt"/>
              <a:buAutoNum type="arabicPeriod"/>
            </a:pPr>
            <a:endParaRPr lang="en-US" dirty="0">
              <a:latin typeface="Garamond" panose="02020404030301010803" pitchFamily="18" charset="0"/>
            </a:endParaRPr>
          </a:p>
        </p:txBody>
      </p:sp>
    </p:spTree>
    <p:extLst>
      <p:ext uri="{BB962C8B-B14F-4D97-AF65-F5344CB8AC3E}">
        <p14:creationId xmlns:p14="http://schemas.microsoft.com/office/powerpoint/2010/main" val="50214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609600"/>
          </a:xfrm>
        </p:spPr>
        <p:txBody>
          <a:bodyPr>
            <a:normAutofit fontScale="90000"/>
          </a:bodyPr>
          <a:lstStyle/>
          <a:p>
            <a:r>
              <a:rPr lang="en-US" sz="4000" u="sng" dirty="0" smtClean="0">
                <a:latin typeface="Garamond" panose="02020404030301010803" pitchFamily="18" charset="0"/>
              </a:rPr>
              <a:t>Resources &amp; How To Use Them </a:t>
            </a:r>
            <a:endParaRPr lang="en-US" sz="4000" u="sng" dirty="0">
              <a:latin typeface="Garamond" panose="02020404030301010803" pitchFamily="18" charset="0"/>
            </a:endParaRPr>
          </a:p>
        </p:txBody>
      </p:sp>
      <p:sp>
        <p:nvSpPr>
          <p:cNvPr id="3" name="Content Placeholder 2"/>
          <p:cNvSpPr>
            <a:spLocks noGrp="1"/>
          </p:cNvSpPr>
          <p:nvPr>
            <p:ph idx="1"/>
          </p:nvPr>
        </p:nvSpPr>
        <p:spPr>
          <a:xfrm>
            <a:off x="228600" y="838200"/>
            <a:ext cx="8686800" cy="1524000"/>
          </a:xfrm>
        </p:spPr>
        <p:txBody>
          <a:bodyPr>
            <a:normAutofit lnSpcReduction="10000"/>
          </a:bodyPr>
          <a:lstStyle/>
          <a:p>
            <a:pPr marL="0" indent="0" algn="ctr">
              <a:buNone/>
            </a:pPr>
            <a:r>
              <a:rPr lang="en-US" dirty="0" smtClean="0">
                <a:latin typeface="Garamond" panose="02020404030301010803" pitchFamily="18" charset="0"/>
              </a:rPr>
              <a:t>There are a lot of resources for this course (perhaps too many) – so how to study appropriately can be daunting, so let me make a few suggestions. </a:t>
            </a:r>
            <a:endParaRPr lang="en-US" dirty="0">
              <a:latin typeface="Garamond" panose="02020404030301010803" pitchFamily="18" charset="0"/>
            </a:endParaRPr>
          </a:p>
        </p:txBody>
      </p:sp>
      <p:sp>
        <p:nvSpPr>
          <p:cNvPr id="4" name="Rounded Rectangle 3"/>
          <p:cNvSpPr/>
          <p:nvPr/>
        </p:nvSpPr>
        <p:spPr>
          <a:xfrm>
            <a:off x="228600" y="2286000"/>
            <a:ext cx="86868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Garamond" panose="02020404030301010803" pitchFamily="18" charset="0"/>
              </a:rPr>
              <a:t>Identify what you need more work on – at this point you should know if you understood Migration better than you did Urbanization – study accordingly. Time is a scare resource, and must be used intelligently, rather than spending equal time on everything. </a:t>
            </a:r>
            <a:endParaRPr lang="en-US" sz="2000" dirty="0">
              <a:latin typeface="Garamond" panose="02020404030301010803" pitchFamily="18" charset="0"/>
            </a:endParaRPr>
          </a:p>
        </p:txBody>
      </p:sp>
      <p:sp>
        <p:nvSpPr>
          <p:cNvPr id="5" name="Rounded Rectangle 4"/>
          <p:cNvSpPr/>
          <p:nvPr/>
        </p:nvSpPr>
        <p:spPr>
          <a:xfrm>
            <a:off x="228600" y="3733800"/>
            <a:ext cx="86868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Garamond" panose="02020404030301010803" pitchFamily="18" charset="0"/>
              </a:rPr>
              <a:t>Identify the resources that you find the easiest to understand. If you find the Review book easier than the text, use the Review book – I’d still reference other sources, but don’t try to sit with 3 review books, my PowerPoints, your textbook, and your notes at once!</a:t>
            </a:r>
            <a:endParaRPr lang="en-US" sz="2000" dirty="0">
              <a:latin typeface="Garamond" panose="02020404030301010803" pitchFamily="18" charset="0"/>
            </a:endParaRPr>
          </a:p>
        </p:txBody>
      </p:sp>
      <p:sp>
        <p:nvSpPr>
          <p:cNvPr id="6" name="Rounded Rectangle 5"/>
          <p:cNvSpPr/>
          <p:nvPr/>
        </p:nvSpPr>
        <p:spPr>
          <a:xfrm>
            <a:off x="304800" y="5181600"/>
            <a:ext cx="8686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sng" dirty="0" smtClean="0">
                <a:latin typeface="Garamond" panose="02020404030301010803" pitchFamily="18" charset="0"/>
              </a:rPr>
              <a:t>Consistency</a:t>
            </a:r>
            <a:r>
              <a:rPr lang="en-US" sz="2000" dirty="0" smtClean="0">
                <a:latin typeface="Garamond" panose="02020404030301010803" pitchFamily="18" charset="0"/>
              </a:rPr>
              <a:t> – it’s less about how much you study than how you study. I recommend a little bit each day over the course of review, rather than waiting till the weekends to cram – this is a bad strategy. </a:t>
            </a:r>
            <a:endParaRPr lang="en-US" sz="2000" dirty="0">
              <a:latin typeface="Garamond" panose="02020404030301010803" pitchFamily="18" charset="0"/>
            </a:endParaRPr>
          </a:p>
        </p:txBody>
      </p:sp>
    </p:spTree>
    <p:extLst>
      <p:ext uri="{BB962C8B-B14F-4D97-AF65-F5344CB8AC3E}">
        <p14:creationId xmlns:p14="http://schemas.microsoft.com/office/powerpoint/2010/main" val="3981077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US" u="sng" dirty="0" smtClean="0">
                <a:latin typeface="Garamond" panose="02020404030301010803" pitchFamily="18" charset="0"/>
              </a:rPr>
              <a:t>What In-Class Review Will Look Like:</a:t>
            </a:r>
            <a:endParaRPr lang="en-US" u="sng" dirty="0">
              <a:latin typeface="Garamond" panose="02020404030301010803" pitchFamily="18" charset="0"/>
            </a:endParaRPr>
          </a:p>
        </p:txBody>
      </p:sp>
      <p:sp>
        <p:nvSpPr>
          <p:cNvPr id="4" name="Rounded Rectangle 3"/>
          <p:cNvSpPr/>
          <p:nvPr/>
        </p:nvSpPr>
        <p:spPr>
          <a:xfrm>
            <a:off x="228600" y="914400"/>
            <a:ext cx="8763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smtClean="0">
                <a:latin typeface="Garamond" panose="02020404030301010803" pitchFamily="18" charset="0"/>
              </a:rPr>
              <a:t>Focus </a:t>
            </a:r>
            <a:r>
              <a:rPr lang="en-US" sz="2000" dirty="0" smtClean="0">
                <a:latin typeface="Garamond" panose="02020404030301010803" pitchFamily="18" charset="0"/>
              </a:rPr>
              <a:t>– 20 classes isn’t as long a it seems – expect to be called on, expect to stay focused in class – and expect to ask questions…</a:t>
            </a:r>
            <a:endParaRPr lang="en-US" sz="2000" dirty="0">
              <a:latin typeface="Garamond" panose="02020404030301010803" pitchFamily="18" charset="0"/>
            </a:endParaRPr>
          </a:p>
        </p:txBody>
      </p:sp>
      <p:sp>
        <p:nvSpPr>
          <p:cNvPr id="5" name="Rounded Rectangle 4"/>
          <p:cNvSpPr/>
          <p:nvPr/>
        </p:nvSpPr>
        <p:spPr>
          <a:xfrm>
            <a:off x="228600" y="1752600"/>
            <a:ext cx="8763000" cy="2209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smtClean="0">
                <a:latin typeface="Garamond" panose="02020404030301010803" pitchFamily="18" charset="0"/>
              </a:rPr>
              <a:t>Active vs. Passive Review </a:t>
            </a:r>
            <a:r>
              <a:rPr lang="en-US" sz="2000" dirty="0" smtClean="0">
                <a:latin typeface="Garamond" panose="02020404030301010803" pitchFamily="18" charset="0"/>
              </a:rPr>
              <a:t>– there is a lot of research that suggests that the more active you are in your own learning, the more you retain. If you have a question, ask it! If you feel insecure doing this in class, email me, or come see me on an off period – but if you don’t understand a concept, and it doesn’t come up in review, you’ll continue to struggle with it – you have to be active in this process, one way or the other!</a:t>
            </a:r>
            <a:endParaRPr lang="en-US" sz="2000" dirty="0">
              <a:latin typeface="Garamond" panose="02020404030301010803" pitchFamily="18" charset="0"/>
            </a:endParaRPr>
          </a:p>
        </p:txBody>
      </p:sp>
      <p:sp>
        <p:nvSpPr>
          <p:cNvPr id="6" name="Rounded Rectangle 5"/>
          <p:cNvSpPr/>
          <p:nvPr/>
        </p:nvSpPr>
        <p:spPr>
          <a:xfrm>
            <a:off x="228600" y="4114800"/>
            <a:ext cx="8763000" cy="20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latin typeface="Garamond" panose="02020404030301010803" pitchFamily="18" charset="0"/>
              </a:rPr>
              <a:t>Notes: </a:t>
            </a:r>
            <a:r>
              <a:rPr lang="en-US" sz="2400" dirty="0" smtClean="0">
                <a:latin typeface="Garamond" panose="02020404030301010803" pitchFamily="18" charset="0"/>
              </a:rPr>
              <a:t>We will be reading and annotating our review packet a lot – please take notes in addition to our definitions and ask questions. </a:t>
            </a:r>
            <a:endParaRPr lang="en-US" sz="2400" dirty="0">
              <a:latin typeface="Garamond" panose="02020404030301010803" pitchFamily="18" charset="0"/>
            </a:endParaRPr>
          </a:p>
        </p:txBody>
      </p:sp>
    </p:spTree>
    <p:extLst>
      <p:ext uri="{BB962C8B-B14F-4D97-AF65-F5344CB8AC3E}">
        <p14:creationId xmlns:p14="http://schemas.microsoft.com/office/powerpoint/2010/main" val="392806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u="sng" dirty="0" smtClean="0">
                <a:latin typeface="Garamond" panose="02020404030301010803" pitchFamily="18" charset="0"/>
              </a:rPr>
              <a:t>Contact Information</a:t>
            </a:r>
            <a:endParaRPr lang="en-US" u="sng" dirty="0">
              <a:latin typeface="Garamond" panose="02020404030301010803" pitchFamily="18" charset="0"/>
            </a:endParaRPr>
          </a:p>
        </p:txBody>
      </p:sp>
      <p:sp>
        <p:nvSpPr>
          <p:cNvPr id="3" name="Content Placeholder 2"/>
          <p:cNvSpPr>
            <a:spLocks noGrp="1"/>
          </p:cNvSpPr>
          <p:nvPr>
            <p:ph idx="1"/>
          </p:nvPr>
        </p:nvSpPr>
        <p:spPr>
          <a:xfrm>
            <a:off x="304800" y="1219200"/>
            <a:ext cx="8382000" cy="4906963"/>
          </a:xfrm>
        </p:spPr>
        <p:txBody>
          <a:bodyPr>
            <a:normAutofit/>
          </a:bodyPr>
          <a:lstStyle/>
          <a:p>
            <a:r>
              <a:rPr lang="en-US" sz="3600" dirty="0" smtClean="0">
                <a:latin typeface="Garamond" panose="02020404030301010803" pitchFamily="18" charset="0"/>
              </a:rPr>
              <a:t>I need a </a:t>
            </a:r>
            <a:r>
              <a:rPr lang="en-US" sz="3600" u="sng" dirty="0" smtClean="0">
                <a:latin typeface="Garamond" panose="02020404030301010803" pitchFamily="18" charset="0"/>
              </a:rPr>
              <a:t>contact email that you actually use/check </a:t>
            </a:r>
            <a:r>
              <a:rPr lang="en-US" sz="3600" dirty="0" smtClean="0">
                <a:latin typeface="Garamond" panose="02020404030301010803" pitchFamily="18" charset="0"/>
              </a:rPr>
              <a:t>– and </a:t>
            </a:r>
            <a:r>
              <a:rPr lang="en-US" sz="3600" u="sng" dirty="0" smtClean="0">
                <a:latin typeface="Garamond" panose="02020404030301010803" pitchFamily="18" charset="0"/>
              </a:rPr>
              <a:t>you will be responsible </a:t>
            </a:r>
            <a:r>
              <a:rPr lang="en-US" sz="3600" dirty="0" smtClean="0">
                <a:latin typeface="Garamond" panose="02020404030301010803" pitchFamily="18" charset="0"/>
              </a:rPr>
              <a:t>for checking this email daily. If I send out a notification on here you are expected to have read it.</a:t>
            </a:r>
          </a:p>
          <a:p>
            <a:endParaRPr lang="en-US" sz="3600" dirty="0" smtClean="0">
              <a:latin typeface="Garamond" panose="02020404030301010803" pitchFamily="18" charset="0"/>
            </a:endParaRPr>
          </a:p>
          <a:p>
            <a:r>
              <a:rPr lang="en-US" sz="3600" dirty="0" smtClean="0">
                <a:latin typeface="Garamond" panose="02020404030301010803" pitchFamily="18" charset="0"/>
              </a:rPr>
              <a:t>I will also put things on Twitter (@</a:t>
            </a:r>
            <a:r>
              <a:rPr lang="en-US" sz="3600" dirty="0" err="1" smtClean="0">
                <a:latin typeface="Garamond" panose="02020404030301010803" pitchFamily="18" charset="0"/>
              </a:rPr>
              <a:t>nelsonshumangeo</a:t>
            </a:r>
            <a:r>
              <a:rPr lang="en-US" sz="3600" dirty="0" smtClean="0">
                <a:latin typeface="Garamond" panose="02020404030301010803" pitchFamily="18" charset="0"/>
              </a:rPr>
              <a:t>) </a:t>
            </a:r>
            <a:endParaRPr lang="en-US" sz="3600" dirty="0">
              <a:latin typeface="Garamond" panose="02020404030301010803" pitchFamily="18" charset="0"/>
            </a:endParaRPr>
          </a:p>
        </p:txBody>
      </p:sp>
    </p:spTree>
    <p:extLst>
      <p:ext uri="{BB962C8B-B14F-4D97-AF65-F5344CB8AC3E}">
        <p14:creationId xmlns:p14="http://schemas.microsoft.com/office/powerpoint/2010/main" val="194065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sz="4000" u="sng" dirty="0" smtClean="0">
                <a:latin typeface="Garamond" panose="02020404030301010803" pitchFamily="18" charset="0"/>
              </a:rPr>
              <a:t>Reading Packets</a:t>
            </a:r>
            <a:endParaRPr lang="en-US" sz="4000" u="sng" dirty="0">
              <a:latin typeface="Garamond" panose="02020404030301010803" pitchFamily="18" charset="0"/>
            </a:endParaRPr>
          </a:p>
        </p:txBody>
      </p:sp>
      <p:sp>
        <p:nvSpPr>
          <p:cNvPr id="3" name="Content Placeholder 2"/>
          <p:cNvSpPr>
            <a:spLocks noGrp="1"/>
          </p:cNvSpPr>
          <p:nvPr>
            <p:ph idx="1"/>
          </p:nvPr>
        </p:nvSpPr>
        <p:spPr>
          <a:xfrm>
            <a:off x="228600" y="838200"/>
            <a:ext cx="8686800" cy="5867400"/>
          </a:xfrm>
        </p:spPr>
        <p:txBody>
          <a:bodyPr>
            <a:normAutofit/>
          </a:bodyPr>
          <a:lstStyle/>
          <a:p>
            <a:pPr marL="514350" indent="-514350">
              <a:buFont typeface="+mj-lt"/>
              <a:buAutoNum type="arabicPeriod"/>
            </a:pPr>
            <a:r>
              <a:rPr lang="en-US" sz="2800" dirty="0" smtClean="0">
                <a:latin typeface="Garamond" panose="02020404030301010803" pitchFamily="18" charset="0"/>
              </a:rPr>
              <a:t>This will be our primary resource as we review – we’ll go over multiple choice questions and </a:t>
            </a:r>
            <a:r>
              <a:rPr lang="en-US" sz="2800" dirty="0" err="1" smtClean="0">
                <a:latin typeface="Garamond" panose="02020404030301010803" pitchFamily="18" charset="0"/>
              </a:rPr>
              <a:t>frq’s</a:t>
            </a:r>
            <a:r>
              <a:rPr lang="en-US" sz="2800" dirty="0" smtClean="0">
                <a:latin typeface="Garamond" panose="02020404030301010803" pitchFamily="18" charset="0"/>
              </a:rPr>
              <a:t> but largely this will be our review of the curriculum. </a:t>
            </a:r>
          </a:p>
          <a:p>
            <a:pPr marL="514350" indent="-514350">
              <a:buFont typeface="+mj-lt"/>
              <a:buAutoNum type="arabicPeriod"/>
            </a:pPr>
            <a:r>
              <a:rPr lang="en-US" sz="2800" dirty="0" smtClean="0">
                <a:latin typeface="Garamond" panose="02020404030301010803" pitchFamily="18" charset="0"/>
              </a:rPr>
              <a:t>You will be expected to had read and filled out the questions I ask you to </a:t>
            </a:r>
            <a:r>
              <a:rPr lang="en-US" sz="2800" b="1" u="sng" dirty="0" smtClean="0">
                <a:latin typeface="Garamond" panose="02020404030301010803" pitchFamily="18" charset="0"/>
              </a:rPr>
              <a:t>before coming to class</a:t>
            </a:r>
            <a:r>
              <a:rPr lang="en-US" sz="2800" dirty="0" smtClean="0">
                <a:latin typeface="Garamond" panose="02020404030301010803" pitchFamily="18" charset="0"/>
              </a:rPr>
              <a:t>. If I call on you for an answer and you don’t have it because you didn’t do it, you’ll stall the entire class, and take away from everyone’s review time (which we all need) – so please don’t be that person!</a:t>
            </a:r>
          </a:p>
          <a:p>
            <a:pPr marL="514350" indent="-514350">
              <a:buFont typeface="+mj-lt"/>
              <a:buAutoNum type="arabicPeriod"/>
            </a:pPr>
            <a:r>
              <a:rPr lang="en-US" sz="2800" dirty="0" smtClean="0">
                <a:latin typeface="Garamond" panose="02020404030301010803" pitchFamily="18" charset="0"/>
              </a:rPr>
              <a:t>I will tell you which readings you will be responsible for at least 1 day before we do them in class (if not more) – you are responsible to each other, so please </a:t>
            </a:r>
            <a:r>
              <a:rPr lang="en-US" sz="2800" smtClean="0">
                <a:latin typeface="Garamond" panose="02020404030301010803" pitchFamily="18" charset="0"/>
              </a:rPr>
              <a:t>do them. </a:t>
            </a:r>
            <a:endParaRPr lang="en-US" sz="2800" dirty="0">
              <a:latin typeface="Garamond" panose="02020404030301010803" pitchFamily="18" charset="0"/>
            </a:endParaRPr>
          </a:p>
        </p:txBody>
      </p:sp>
    </p:spTree>
    <p:extLst>
      <p:ext uri="{BB962C8B-B14F-4D97-AF65-F5344CB8AC3E}">
        <p14:creationId xmlns:p14="http://schemas.microsoft.com/office/powerpoint/2010/main" val="3498238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874</Words>
  <Application>Microsoft Office PowerPoint</Application>
  <PresentationFormat>On-screen Show (4:3)</PresentationFormat>
  <Paragraphs>31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Some Info about the A.P. Exam </vt:lpstr>
      <vt:lpstr>Resources &amp; How To Use Them </vt:lpstr>
      <vt:lpstr>What In-Class Review Will Look Like:</vt:lpstr>
      <vt:lpstr>Contact Information</vt:lpstr>
      <vt:lpstr>Reading Packets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cp:revision>
  <dcterms:created xsi:type="dcterms:W3CDTF">2015-04-08T13:01:38Z</dcterms:created>
  <dcterms:modified xsi:type="dcterms:W3CDTF">2015-04-12T16:56:42Z</dcterms:modified>
</cp:coreProperties>
</file>