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44"/>
  </p:notesMasterIdLst>
  <p:sldIdLst>
    <p:sldId id="330" r:id="rId2"/>
    <p:sldId id="343" r:id="rId3"/>
    <p:sldId id="344" r:id="rId4"/>
    <p:sldId id="367" r:id="rId5"/>
    <p:sldId id="368" r:id="rId6"/>
    <p:sldId id="369" r:id="rId7"/>
    <p:sldId id="347" r:id="rId8"/>
    <p:sldId id="346" r:id="rId9"/>
    <p:sldId id="332" r:id="rId10"/>
    <p:sldId id="333" r:id="rId11"/>
    <p:sldId id="257" r:id="rId12"/>
    <p:sldId id="341" r:id="rId13"/>
    <p:sldId id="308" r:id="rId14"/>
    <p:sldId id="325" r:id="rId15"/>
    <p:sldId id="284" r:id="rId16"/>
    <p:sldId id="272" r:id="rId17"/>
    <p:sldId id="327" r:id="rId18"/>
    <p:sldId id="319" r:id="rId19"/>
    <p:sldId id="313" r:id="rId20"/>
    <p:sldId id="306" r:id="rId21"/>
    <p:sldId id="307" r:id="rId22"/>
    <p:sldId id="309" r:id="rId23"/>
    <p:sldId id="311" r:id="rId24"/>
    <p:sldId id="348" r:id="rId25"/>
    <p:sldId id="349" r:id="rId26"/>
    <p:sldId id="366" r:id="rId27"/>
    <p:sldId id="350" r:id="rId28"/>
    <p:sldId id="351" r:id="rId29"/>
    <p:sldId id="352" r:id="rId30"/>
    <p:sldId id="353" r:id="rId31"/>
    <p:sldId id="354" r:id="rId32"/>
    <p:sldId id="355" r:id="rId33"/>
    <p:sldId id="356" r:id="rId34"/>
    <p:sldId id="357" r:id="rId35"/>
    <p:sldId id="358" r:id="rId36"/>
    <p:sldId id="359" r:id="rId37"/>
    <p:sldId id="360" r:id="rId38"/>
    <p:sldId id="361" r:id="rId39"/>
    <p:sldId id="362" r:id="rId40"/>
    <p:sldId id="363" r:id="rId41"/>
    <p:sldId id="364" r:id="rId42"/>
    <p:sldId id="365" r:id="rId43"/>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808D00A-8270-164A-BF26-A5B984D068BB}" v="2898" dt="2018-08-31T16:40:42.2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7846" autoAdjust="0"/>
    <p:restoredTop sz="90929"/>
  </p:normalViewPr>
  <p:slideViewPr>
    <p:cSldViewPr>
      <p:cViewPr varScale="1">
        <p:scale>
          <a:sx n="83" d="100"/>
          <a:sy n="83" d="100"/>
        </p:scale>
        <p:origin x="-97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opher Nelson" userId="6684827b-1f79-465e-a70a-17c4569d1a7d" providerId="ADAL" clId="{E808D00A-8270-164A-BF26-A5B984D068BB}"/>
    <pc:docChg chg="custSel addSld delSld modSld sldOrd">
      <pc:chgData name="Christopher Nelson" userId="6684827b-1f79-465e-a70a-17c4569d1a7d" providerId="ADAL" clId="{E808D00A-8270-164A-BF26-A5B984D068BB}" dt="2018-08-31T16:40:42.274" v="2900" actId="1076"/>
      <pc:docMkLst>
        <pc:docMk/>
      </pc:docMkLst>
      <pc:sldChg chg="modSp">
        <pc:chgData name="Christopher Nelson" userId="6684827b-1f79-465e-a70a-17c4569d1a7d" providerId="ADAL" clId="{E808D00A-8270-164A-BF26-A5B984D068BB}" dt="2018-08-31T16:03:33.004" v="345" actId="20577"/>
        <pc:sldMkLst>
          <pc:docMk/>
          <pc:sldMk cId="0" sldId="330"/>
        </pc:sldMkLst>
        <pc:spChg chg="mod">
          <ac:chgData name="Christopher Nelson" userId="6684827b-1f79-465e-a70a-17c4569d1a7d" providerId="ADAL" clId="{E808D00A-8270-164A-BF26-A5B984D068BB}" dt="2018-08-31T16:03:33.004" v="345" actId="20577"/>
          <ac:spMkLst>
            <pc:docMk/>
            <pc:sldMk cId="0" sldId="330"/>
            <ac:spMk id="5" creationId="{4EFF247E-9143-4150-80A0-8B647A51CC48}"/>
          </ac:spMkLst>
        </pc:spChg>
        <pc:spChg chg="mod">
          <ac:chgData name="Christopher Nelson" userId="6684827b-1f79-465e-a70a-17c4569d1a7d" providerId="ADAL" clId="{E808D00A-8270-164A-BF26-A5B984D068BB}" dt="2018-08-31T16:02:20.278" v="189" actId="1076"/>
          <ac:spMkLst>
            <pc:docMk/>
            <pc:sldMk cId="0" sldId="330"/>
            <ac:spMk id="2050" creationId="{C14914D9-2EAC-458B-8A62-CC886C8EB45A}"/>
          </ac:spMkLst>
        </pc:spChg>
        <pc:picChg chg="mod">
          <ac:chgData name="Christopher Nelson" userId="6684827b-1f79-465e-a70a-17c4569d1a7d" providerId="ADAL" clId="{E808D00A-8270-164A-BF26-A5B984D068BB}" dt="2018-08-31T16:02:23.125" v="190" actId="1076"/>
          <ac:picMkLst>
            <pc:docMk/>
            <pc:sldMk cId="0" sldId="330"/>
            <ac:picMk id="2051" creationId="{4B340ED6-8BCB-4B24-8265-3987F8DA46C8}"/>
          </ac:picMkLst>
        </pc:picChg>
      </pc:sldChg>
      <pc:sldChg chg="del">
        <pc:chgData name="Christopher Nelson" userId="6684827b-1f79-465e-a70a-17c4569d1a7d" providerId="ADAL" clId="{E808D00A-8270-164A-BF26-A5B984D068BB}" dt="2018-08-31T16:18:41.457" v="1689" actId="2696"/>
        <pc:sldMkLst>
          <pc:docMk/>
          <pc:sldMk cId="0" sldId="334"/>
        </pc:sldMkLst>
      </pc:sldChg>
      <pc:sldChg chg="del">
        <pc:chgData name="Christopher Nelson" userId="6684827b-1f79-465e-a70a-17c4569d1a7d" providerId="ADAL" clId="{E808D00A-8270-164A-BF26-A5B984D068BB}" dt="2018-08-31T16:18:46.284" v="1690" actId="2696"/>
        <pc:sldMkLst>
          <pc:docMk/>
          <pc:sldMk cId="0" sldId="342"/>
        </pc:sldMkLst>
      </pc:sldChg>
      <pc:sldChg chg="modSp">
        <pc:chgData name="Christopher Nelson" userId="6684827b-1f79-465e-a70a-17c4569d1a7d" providerId="ADAL" clId="{E808D00A-8270-164A-BF26-A5B984D068BB}" dt="2018-08-31T16:04:11.155" v="380" actId="20577"/>
        <pc:sldMkLst>
          <pc:docMk/>
          <pc:sldMk cId="0" sldId="343"/>
        </pc:sldMkLst>
        <pc:spChg chg="mod">
          <ac:chgData name="Christopher Nelson" userId="6684827b-1f79-465e-a70a-17c4569d1a7d" providerId="ADAL" clId="{E808D00A-8270-164A-BF26-A5B984D068BB}" dt="2018-08-31T16:04:11.155" v="380" actId="20577"/>
          <ac:spMkLst>
            <pc:docMk/>
            <pc:sldMk cId="0" sldId="343"/>
            <ac:spMk id="4" creationId="{D619AC0F-8647-47CA-8CF9-E5B9C33EDFA6}"/>
          </ac:spMkLst>
        </pc:spChg>
      </pc:sldChg>
      <pc:sldChg chg="addSp modSp">
        <pc:chgData name="Christopher Nelson" userId="6684827b-1f79-465e-a70a-17c4569d1a7d" providerId="ADAL" clId="{E808D00A-8270-164A-BF26-A5B984D068BB}" dt="2018-08-31T16:10:47.596" v="881" actId="14100"/>
        <pc:sldMkLst>
          <pc:docMk/>
          <pc:sldMk cId="0" sldId="344"/>
        </pc:sldMkLst>
        <pc:spChg chg="mod">
          <ac:chgData name="Christopher Nelson" userId="6684827b-1f79-465e-a70a-17c4569d1a7d" providerId="ADAL" clId="{E808D00A-8270-164A-BF26-A5B984D068BB}" dt="2018-08-31T16:10:24.003" v="875" actId="14100"/>
          <ac:spMkLst>
            <pc:docMk/>
            <pc:sldMk cId="0" sldId="344"/>
            <ac:spMk id="4099" creationId="{13887214-DB76-4F8B-B326-FA1CB435D322}"/>
          </ac:spMkLst>
        </pc:spChg>
        <pc:picChg chg="add mod">
          <ac:chgData name="Christopher Nelson" userId="6684827b-1f79-465e-a70a-17c4569d1a7d" providerId="ADAL" clId="{E808D00A-8270-164A-BF26-A5B984D068BB}" dt="2018-08-31T16:10:47.596" v="881" actId="14100"/>
          <ac:picMkLst>
            <pc:docMk/>
            <pc:sldMk cId="0" sldId="344"/>
            <ac:picMk id="2" creationId="{F0B10634-34AB-4E4D-85A6-9A210B26DF63}"/>
          </ac:picMkLst>
        </pc:picChg>
      </pc:sldChg>
      <pc:sldChg chg="del">
        <pc:chgData name="Christopher Nelson" userId="6684827b-1f79-465e-a70a-17c4569d1a7d" providerId="ADAL" clId="{E808D00A-8270-164A-BF26-A5B984D068BB}" dt="2018-08-31T16:40:34.612" v="2899" actId="2696"/>
        <pc:sldMkLst>
          <pc:docMk/>
          <pc:sldMk cId="0" sldId="345"/>
        </pc:sldMkLst>
      </pc:sldChg>
      <pc:sldChg chg="ord">
        <pc:chgData name="Christopher Nelson" userId="6684827b-1f79-465e-a70a-17c4569d1a7d" providerId="ADAL" clId="{E808D00A-8270-164A-BF26-A5B984D068BB}" dt="2018-08-31T16:40:42.274" v="2900" actId="1076"/>
        <pc:sldMkLst>
          <pc:docMk/>
          <pc:sldMk cId="0" sldId="347"/>
        </pc:sldMkLst>
      </pc:sldChg>
      <pc:sldChg chg="modSp new">
        <pc:chgData name="Christopher Nelson" userId="6684827b-1f79-465e-a70a-17c4569d1a7d" providerId="ADAL" clId="{E808D00A-8270-164A-BF26-A5B984D068BB}" dt="2018-08-31T16:18:16.127" v="1688" actId="20577"/>
        <pc:sldMkLst>
          <pc:docMk/>
          <pc:sldMk cId="790372398" sldId="367"/>
        </pc:sldMkLst>
        <pc:spChg chg="mod">
          <ac:chgData name="Christopher Nelson" userId="6684827b-1f79-465e-a70a-17c4569d1a7d" providerId="ADAL" clId="{E808D00A-8270-164A-BF26-A5B984D068BB}" dt="2018-08-31T16:11:35.435" v="927" actId="14100"/>
          <ac:spMkLst>
            <pc:docMk/>
            <pc:sldMk cId="790372398" sldId="367"/>
            <ac:spMk id="2" creationId="{837E1BCC-10F8-0C43-8385-475DD44D0436}"/>
          </ac:spMkLst>
        </pc:spChg>
        <pc:spChg chg="mod">
          <ac:chgData name="Christopher Nelson" userId="6684827b-1f79-465e-a70a-17c4569d1a7d" providerId="ADAL" clId="{E808D00A-8270-164A-BF26-A5B984D068BB}" dt="2018-08-31T16:18:16.127" v="1688" actId="20577"/>
          <ac:spMkLst>
            <pc:docMk/>
            <pc:sldMk cId="790372398" sldId="367"/>
            <ac:spMk id="3" creationId="{DBB5472D-6106-AA43-939D-D95B2733B10E}"/>
          </ac:spMkLst>
        </pc:spChg>
      </pc:sldChg>
      <pc:sldChg chg="modSp new">
        <pc:chgData name="Christopher Nelson" userId="6684827b-1f79-465e-a70a-17c4569d1a7d" providerId="ADAL" clId="{E808D00A-8270-164A-BF26-A5B984D068BB}" dt="2018-08-31T16:26:33.285" v="2078" actId="20577"/>
        <pc:sldMkLst>
          <pc:docMk/>
          <pc:sldMk cId="3054514397" sldId="368"/>
        </pc:sldMkLst>
        <pc:spChg chg="mod">
          <ac:chgData name="Christopher Nelson" userId="6684827b-1f79-465e-a70a-17c4569d1a7d" providerId="ADAL" clId="{E808D00A-8270-164A-BF26-A5B984D068BB}" dt="2018-08-31T16:20:24.814" v="1722" actId="14100"/>
          <ac:spMkLst>
            <pc:docMk/>
            <pc:sldMk cId="3054514397" sldId="368"/>
            <ac:spMk id="2" creationId="{CEE03B69-5DA8-4246-B519-740B3A7AE9DD}"/>
          </ac:spMkLst>
        </pc:spChg>
        <pc:spChg chg="mod">
          <ac:chgData name="Christopher Nelson" userId="6684827b-1f79-465e-a70a-17c4569d1a7d" providerId="ADAL" clId="{E808D00A-8270-164A-BF26-A5B984D068BB}" dt="2018-08-31T16:26:33.285" v="2078" actId="20577"/>
          <ac:spMkLst>
            <pc:docMk/>
            <pc:sldMk cId="3054514397" sldId="368"/>
            <ac:spMk id="3" creationId="{BCD5C603-2784-5246-8650-AB9E578F9DAC}"/>
          </ac:spMkLst>
        </pc:spChg>
      </pc:sldChg>
      <pc:sldChg chg="modSp new">
        <pc:chgData name="Christopher Nelson" userId="6684827b-1f79-465e-a70a-17c4569d1a7d" providerId="ADAL" clId="{E808D00A-8270-164A-BF26-A5B984D068BB}" dt="2018-08-31T16:40:23.801" v="2898" actId="20577"/>
        <pc:sldMkLst>
          <pc:docMk/>
          <pc:sldMk cId="1311120183" sldId="369"/>
        </pc:sldMkLst>
        <pc:spChg chg="mod">
          <ac:chgData name="Christopher Nelson" userId="6684827b-1f79-465e-a70a-17c4569d1a7d" providerId="ADAL" clId="{E808D00A-8270-164A-BF26-A5B984D068BB}" dt="2018-08-31T16:28:49.371" v="2166" actId="14100"/>
          <ac:spMkLst>
            <pc:docMk/>
            <pc:sldMk cId="1311120183" sldId="369"/>
            <ac:spMk id="2" creationId="{4DBB2996-9980-4242-B0F6-221F4A576CDE}"/>
          </ac:spMkLst>
        </pc:spChg>
        <pc:spChg chg="mod">
          <ac:chgData name="Christopher Nelson" userId="6684827b-1f79-465e-a70a-17c4569d1a7d" providerId="ADAL" clId="{E808D00A-8270-164A-BF26-A5B984D068BB}" dt="2018-08-31T16:40:23.801" v="2898" actId="20577"/>
          <ac:spMkLst>
            <pc:docMk/>
            <pc:sldMk cId="1311120183" sldId="369"/>
            <ac:spMk id="3" creationId="{5CD52BA2-DD9E-9446-A4CA-C9EA7A58DE65}"/>
          </ac:spMkLst>
        </pc:spChg>
      </pc:sldChg>
    </pc:docChg>
  </pc:docChgLst>
  <pc:docChgLst>
    <pc:chgData name="Christopher Nelson" userId="6684827b-1f79-465e-a70a-17c4569d1a7d" providerId="ADAL" clId="{FFF38EA5-591F-ED46-9A8F-7EF904BAF7EE}"/>
    <pc:docChg chg="modSld">
      <pc:chgData name="Christopher Nelson" userId="6684827b-1f79-465e-a70a-17c4569d1a7d" providerId="ADAL" clId="{FFF38EA5-591F-ED46-9A8F-7EF904BAF7EE}" dt="2018-08-24T21:37:42.315" v="113" actId="20577"/>
      <pc:docMkLst>
        <pc:docMk/>
      </pc:docMkLst>
      <pc:sldChg chg="modSp">
        <pc:chgData name="Christopher Nelson" userId="6684827b-1f79-465e-a70a-17c4569d1a7d" providerId="ADAL" clId="{FFF38EA5-591F-ED46-9A8F-7EF904BAF7EE}" dt="2018-08-24T21:37:42.315" v="113" actId="20577"/>
        <pc:sldMkLst>
          <pc:docMk/>
          <pc:sldMk cId="0" sldId="332"/>
        </pc:sldMkLst>
        <pc:spChg chg="mod">
          <ac:chgData name="Christopher Nelson" userId="6684827b-1f79-465e-a70a-17c4569d1a7d" providerId="ADAL" clId="{FFF38EA5-591F-ED46-9A8F-7EF904BAF7EE}" dt="2018-08-24T21:37:42.315" v="113" actId="20577"/>
          <ac:spMkLst>
            <pc:docMk/>
            <pc:sldMk cId="0" sldId="332"/>
            <ac:spMk id="9219" creationId="{DCFE8E37-C7E1-479B-AAE5-29717906E0B1}"/>
          </ac:spMkLst>
        </pc:spChg>
      </pc:sldChg>
      <pc:sldChg chg="modSp">
        <pc:chgData name="Christopher Nelson" userId="6684827b-1f79-465e-a70a-17c4569d1a7d" providerId="ADAL" clId="{FFF38EA5-591F-ED46-9A8F-7EF904BAF7EE}" dt="2018-08-24T21:37:04.467" v="36" actId="20577"/>
        <pc:sldMkLst>
          <pc:docMk/>
          <pc:sldMk cId="0" sldId="347"/>
        </pc:sldMkLst>
        <pc:spChg chg="mod">
          <ac:chgData name="Christopher Nelson" userId="6684827b-1f79-465e-a70a-17c4569d1a7d" providerId="ADAL" clId="{FFF38EA5-591F-ED46-9A8F-7EF904BAF7EE}" dt="2018-08-24T21:37:04.467" v="36" actId="20577"/>
          <ac:spMkLst>
            <pc:docMk/>
            <pc:sldMk cId="0" sldId="347"/>
            <ac:spMk id="3" creationId="{88C2DB5B-CF02-4144-9DEB-2D19C197F10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473EA357-03AB-46B9-BB12-3AD8D349CAF5}"/>
              </a:ext>
            </a:extLst>
          </p:cNvPr>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200">
                <a:latin typeface="Arial" pitchFamily="34" charset="0"/>
                <a:ea typeface="ＭＳ Ｐゴシック" pitchFamily="34" charset="-128"/>
              </a:defRPr>
            </a:lvl1pPr>
          </a:lstStyle>
          <a:p>
            <a:pPr>
              <a:defRPr/>
            </a:pPr>
            <a:endParaRPr lang="en-US"/>
          </a:p>
        </p:txBody>
      </p:sp>
      <p:sp>
        <p:nvSpPr>
          <p:cNvPr id="5123" name="Rectangle 3">
            <a:extLst>
              <a:ext uri="{FF2B5EF4-FFF2-40B4-BE49-F238E27FC236}">
                <a16:creationId xmlns:a16="http://schemas.microsoft.com/office/drawing/2014/main" id="{1B015D80-3570-4B5A-91CB-B1165C46BE3A}"/>
              </a:ext>
            </a:extLst>
          </p:cNvPr>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200">
                <a:latin typeface="Arial" pitchFamily="34" charset="0"/>
                <a:ea typeface="ＭＳ Ｐゴシック" pitchFamily="34" charset="-128"/>
              </a:defRPr>
            </a:lvl1pPr>
          </a:lstStyle>
          <a:p>
            <a:pPr>
              <a:defRPr/>
            </a:pPr>
            <a:endParaRPr lang="en-US"/>
          </a:p>
        </p:txBody>
      </p:sp>
      <p:sp>
        <p:nvSpPr>
          <p:cNvPr id="45060" name="Rectangle 4">
            <a:extLst>
              <a:ext uri="{FF2B5EF4-FFF2-40B4-BE49-F238E27FC236}">
                <a16:creationId xmlns:a16="http://schemas.microsoft.com/office/drawing/2014/main" id="{7BBEA31A-0C81-4FAC-8714-F825FF871E57}"/>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a:extLst>
              <a:ext uri="{FF2B5EF4-FFF2-40B4-BE49-F238E27FC236}">
                <a16:creationId xmlns:a16="http://schemas.microsoft.com/office/drawing/2014/main" id="{EE797307-B3FA-42E2-A94E-A04FCEC5220B}"/>
              </a:ext>
            </a:extLst>
          </p:cNvPr>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a:extLst>
              <a:ext uri="{FF2B5EF4-FFF2-40B4-BE49-F238E27FC236}">
                <a16:creationId xmlns:a16="http://schemas.microsoft.com/office/drawing/2014/main" id="{6BA9D9E9-DBA3-431A-B451-F2171C51C109}"/>
              </a:ext>
            </a:extLst>
          </p:cNvPr>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defRPr sz="1200">
                <a:latin typeface="Arial" pitchFamily="34" charset="0"/>
                <a:ea typeface="ＭＳ Ｐゴシック" pitchFamily="34" charset="-128"/>
              </a:defRPr>
            </a:lvl1pPr>
          </a:lstStyle>
          <a:p>
            <a:pPr>
              <a:defRPr/>
            </a:pPr>
            <a:endParaRPr lang="en-US"/>
          </a:p>
        </p:txBody>
      </p:sp>
      <p:sp>
        <p:nvSpPr>
          <p:cNvPr id="5127" name="Rectangle 7">
            <a:extLst>
              <a:ext uri="{FF2B5EF4-FFF2-40B4-BE49-F238E27FC236}">
                <a16:creationId xmlns:a16="http://schemas.microsoft.com/office/drawing/2014/main" id="{F084B207-2120-4A24-871E-DDDAFB2A0A14}"/>
              </a:ext>
            </a:extLst>
          </p:cNvPr>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a:defRPr sz="1200"/>
            </a:lvl1pPr>
          </a:lstStyle>
          <a:p>
            <a:fld id="{507840A9-B7FA-426F-B31E-B8A1F2AE3FDB}"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S PGothic" pitchFamily="34" charset="-128"/>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S PGothic"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A6266C0A-BF27-4CFC-8C2D-97D0C42EBB4F}"/>
              </a:ext>
            </a:extLst>
          </p:cNvPr>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E7D38411-C6F4-424A-B4BA-C680356243BF}" type="slidenum">
              <a:rPr lang="en-US" altLang="en-US" sz="1200"/>
              <a:pPr/>
              <a:t>11</a:t>
            </a:fld>
            <a:endParaRPr lang="en-US" altLang="en-US" sz="1200"/>
          </a:p>
        </p:txBody>
      </p:sp>
      <p:sp>
        <p:nvSpPr>
          <p:cNvPr id="46083" name="Rectangle 2">
            <a:extLst>
              <a:ext uri="{FF2B5EF4-FFF2-40B4-BE49-F238E27FC236}">
                <a16:creationId xmlns:a16="http://schemas.microsoft.com/office/drawing/2014/main" id="{7CEFB1DE-4D61-424F-B976-22E012672B6B}"/>
              </a:ext>
            </a:extLst>
          </p:cNvPr>
          <p:cNvSpPr>
            <a:spLocks noGrp="1" noRot="1" noChangeAspect="1" noChangeArrowheads="1" noTextEdit="1"/>
          </p:cNvSpPr>
          <p:nvPr>
            <p:ph type="sldImg"/>
          </p:nvPr>
        </p:nvSpPr>
        <p:spPr>
          <a:ln/>
        </p:spPr>
      </p:sp>
      <p:sp>
        <p:nvSpPr>
          <p:cNvPr id="46084" name="Rectangle 3">
            <a:extLst>
              <a:ext uri="{FF2B5EF4-FFF2-40B4-BE49-F238E27FC236}">
                <a16:creationId xmlns:a16="http://schemas.microsoft.com/office/drawing/2014/main" id="{BDA17CE4-9867-4C93-8BCB-F4B441429B9D}"/>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a:extLst>
              <a:ext uri="{FF2B5EF4-FFF2-40B4-BE49-F238E27FC236}">
                <a16:creationId xmlns:a16="http://schemas.microsoft.com/office/drawing/2014/main" id="{32B254B4-5661-4EDC-A7BF-40D2634A7FA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EC9836FC-4B39-4B0B-BB38-2630A902517C}" type="slidenum">
              <a:rPr lang="en-US" altLang="en-US" sz="1200"/>
              <a:pPr/>
              <a:t>20</a:t>
            </a:fld>
            <a:endParaRPr lang="en-US" altLang="en-US" sz="1200"/>
          </a:p>
        </p:txBody>
      </p:sp>
      <p:sp>
        <p:nvSpPr>
          <p:cNvPr id="55299" name="Rectangle 2">
            <a:extLst>
              <a:ext uri="{FF2B5EF4-FFF2-40B4-BE49-F238E27FC236}">
                <a16:creationId xmlns:a16="http://schemas.microsoft.com/office/drawing/2014/main" id="{E7EB6111-989E-4D8C-8175-96524B2DA75B}"/>
              </a:ext>
            </a:extLst>
          </p:cNvPr>
          <p:cNvSpPr>
            <a:spLocks noGrp="1" noRot="1" noChangeAspect="1" noChangeArrowheads="1" noTextEdit="1"/>
          </p:cNvSpPr>
          <p:nvPr>
            <p:ph type="sldImg"/>
          </p:nvPr>
        </p:nvSpPr>
        <p:spPr>
          <a:solidFill>
            <a:srgbClr val="FFFFFF"/>
          </a:solidFill>
          <a:ln/>
        </p:spPr>
      </p:sp>
      <p:sp>
        <p:nvSpPr>
          <p:cNvPr id="55300" name="Rectangle 3">
            <a:extLst>
              <a:ext uri="{FF2B5EF4-FFF2-40B4-BE49-F238E27FC236}">
                <a16:creationId xmlns:a16="http://schemas.microsoft.com/office/drawing/2014/main" id="{3D78BF24-44EC-4A02-A3BC-0F465290D5DE}"/>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ltLang="en-US" sz="1800"/>
              <a:t>Density is an important issue in Population studies-the number of people per square mile in a country might tell you something about living conditions and living standards.</a:t>
            </a:r>
          </a:p>
          <a:p>
            <a:pPr eaLnBrk="1" hangingPunct="1"/>
            <a:r>
              <a:rPr lang="en-US" altLang="en-US" sz="1800"/>
              <a:t>Concentration-the population used to be clustered or concentrated in the northeast, but it is becoming more dispersed as many people move to the West, Southwest or South.</a:t>
            </a:r>
          </a:p>
          <a:p>
            <a:pPr eaLnBrk="1" hangingPunct="1"/>
            <a:r>
              <a:rPr lang="en-US" altLang="en-US" sz="1800"/>
              <a:t>Many American cities in the West are arranged in square or rectangular patterns because of the Land Ordinance that established this grid pattern in 1785.  However, in New England, which was settled well before that time, there is a more irregular arrangement of roads, streets and towns.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B64B50C4-AD69-4F9D-BB53-3E0624AB0DA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5B912590-48E8-4F52-B21D-8B247C950338}" type="slidenum">
              <a:rPr lang="en-US" altLang="en-US" sz="1200"/>
              <a:pPr/>
              <a:t>21</a:t>
            </a:fld>
            <a:endParaRPr lang="en-US" altLang="en-US" sz="1200"/>
          </a:p>
        </p:txBody>
      </p:sp>
      <p:sp>
        <p:nvSpPr>
          <p:cNvPr id="56323" name="Rectangle 2">
            <a:extLst>
              <a:ext uri="{FF2B5EF4-FFF2-40B4-BE49-F238E27FC236}">
                <a16:creationId xmlns:a16="http://schemas.microsoft.com/office/drawing/2014/main" id="{0D748987-A3EF-48DF-B834-F86096ED1F1B}"/>
              </a:ext>
            </a:extLst>
          </p:cNvPr>
          <p:cNvSpPr>
            <a:spLocks noGrp="1" noRot="1" noChangeAspect="1" noChangeArrowheads="1" noTextEdit="1"/>
          </p:cNvSpPr>
          <p:nvPr>
            <p:ph type="sldImg"/>
          </p:nvPr>
        </p:nvSpPr>
        <p:spPr>
          <a:solidFill>
            <a:srgbClr val="FFFFFF"/>
          </a:solidFill>
          <a:ln/>
        </p:spPr>
      </p:sp>
      <p:sp>
        <p:nvSpPr>
          <p:cNvPr id="56324" name="Rectangle 3">
            <a:extLst>
              <a:ext uri="{FF2B5EF4-FFF2-40B4-BE49-F238E27FC236}">
                <a16:creationId xmlns:a16="http://schemas.microsoft.com/office/drawing/2014/main" id="{FB7016A9-F656-49B3-BE6D-2505C708ACFF}"/>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ltLang="en-US" sz="1800"/>
              <a:t>Density-In A we see 6 houses on 1 acre of land. And in B we see 12 houses per acre</a:t>
            </a:r>
          </a:p>
          <a:p>
            <a:pPr eaLnBrk="1" hangingPunct="1"/>
            <a:r>
              <a:rPr lang="en-US" altLang="en-US" sz="1800"/>
              <a:t>Concentration-in A we see the houses dispersed and in B we see them clustered.</a:t>
            </a:r>
          </a:p>
          <a:p>
            <a:pPr eaLnBrk="1" hangingPunct="1"/>
            <a:r>
              <a:rPr lang="en-US" altLang="en-US" sz="1800"/>
              <a:t>Pattern-in A the houses are in a single linear arrangement, in B the arrangement is irregular.</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003BE8A3-D42D-44FF-B56A-8C324301CD3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DBE8F88D-9484-4EBF-BBA5-BCF2B9A87A75}" type="slidenum">
              <a:rPr lang="en-US" altLang="en-US" sz="1200"/>
              <a:pPr/>
              <a:t>22</a:t>
            </a:fld>
            <a:endParaRPr lang="en-US" altLang="en-US" sz="1200"/>
          </a:p>
        </p:txBody>
      </p:sp>
      <p:sp>
        <p:nvSpPr>
          <p:cNvPr id="57347" name="Rectangle 2">
            <a:extLst>
              <a:ext uri="{FF2B5EF4-FFF2-40B4-BE49-F238E27FC236}">
                <a16:creationId xmlns:a16="http://schemas.microsoft.com/office/drawing/2014/main" id="{8C6CEF92-52D5-4733-B34E-2561C2312962}"/>
              </a:ext>
            </a:extLst>
          </p:cNvPr>
          <p:cNvSpPr>
            <a:spLocks noGrp="1" noRot="1" noChangeAspect="1" noChangeArrowheads="1" noTextEdit="1"/>
          </p:cNvSpPr>
          <p:nvPr>
            <p:ph type="sldImg"/>
          </p:nvPr>
        </p:nvSpPr>
        <p:spPr>
          <a:ln/>
        </p:spPr>
      </p:sp>
      <p:sp>
        <p:nvSpPr>
          <p:cNvPr id="57348" name="Rectangle 3">
            <a:extLst>
              <a:ext uri="{FF2B5EF4-FFF2-40B4-BE49-F238E27FC236}">
                <a16:creationId xmlns:a16="http://schemas.microsoft.com/office/drawing/2014/main" id="{E56CED87-0A36-4043-B6A7-B29EA713EDC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a:extLst>
              <a:ext uri="{FF2B5EF4-FFF2-40B4-BE49-F238E27FC236}">
                <a16:creationId xmlns:a16="http://schemas.microsoft.com/office/drawing/2014/main" id="{1A15899E-CD38-41DD-A703-AC9EA61C8A3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221916B4-F6A2-43CC-B2DC-D90AD51CCE77}" type="slidenum">
              <a:rPr lang="en-US" altLang="en-US" sz="1200"/>
              <a:pPr/>
              <a:t>23</a:t>
            </a:fld>
            <a:endParaRPr lang="en-US" altLang="en-US" sz="1200"/>
          </a:p>
        </p:txBody>
      </p:sp>
      <p:sp>
        <p:nvSpPr>
          <p:cNvPr id="58371" name="Rectangle 2">
            <a:extLst>
              <a:ext uri="{FF2B5EF4-FFF2-40B4-BE49-F238E27FC236}">
                <a16:creationId xmlns:a16="http://schemas.microsoft.com/office/drawing/2014/main" id="{F695FAE1-E53B-4F8C-BC5D-673315728FF7}"/>
              </a:ext>
            </a:extLst>
          </p:cNvPr>
          <p:cNvSpPr>
            <a:spLocks noGrp="1" noRot="1" noChangeAspect="1" noChangeArrowheads="1" noTextEdit="1"/>
          </p:cNvSpPr>
          <p:nvPr>
            <p:ph type="sldImg"/>
          </p:nvPr>
        </p:nvSpPr>
        <p:spPr>
          <a:ln/>
        </p:spPr>
      </p:sp>
      <p:sp>
        <p:nvSpPr>
          <p:cNvPr id="58372" name="Rectangle 3">
            <a:extLst>
              <a:ext uri="{FF2B5EF4-FFF2-40B4-BE49-F238E27FC236}">
                <a16:creationId xmlns:a16="http://schemas.microsoft.com/office/drawing/2014/main" id="{A129E274-593E-4D45-8206-DDADFB28E97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1026">
            <a:extLst>
              <a:ext uri="{FF2B5EF4-FFF2-40B4-BE49-F238E27FC236}">
                <a16:creationId xmlns:a16="http://schemas.microsoft.com/office/drawing/2014/main" id="{D5D841AB-6C6D-4ED9-A256-7B339C5AFC8A}"/>
              </a:ext>
            </a:extLst>
          </p:cNvPr>
          <p:cNvSpPr>
            <a:spLocks noGrp="1" noRot="1" noChangeAspect="1" noChangeArrowheads="1" noTextEdit="1"/>
          </p:cNvSpPr>
          <p:nvPr>
            <p:ph type="sldImg"/>
          </p:nvPr>
        </p:nvSpPr>
        <p:spPr>
          <a:ln/>
        </p:spPr>
      </p:sp>
      <p:sp>
        <p:nvSpPr>
          <p:cNvPr id="59395" name="Rectangle 1027">
            <a:extLst>
              <a:ext uri="{FF2B5EF4-FFF2-40B4-BE49-F238E27FC236}">
                <a16:creationId xmlns:a16="http://schemas.microsoft.com/office/drawing/2014/main" id="{4C8B4916-64DC-4A22-8A2C-06AF42C4ED2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767E9AF3-36C6-4092-B373-33A43DEFCFE2}"/>
              </a:ext>
            </a:extLst>
          </p:cNvPr>
          <p:cNvSpPr>
            <a:spLocks noGrp="1" noRot="1" noChangeAspect="1" noChangeArrowheads="1" noTextEdit="1"/>
          </p:cNvSpPr>
          <p:nvPr>
            <p:ph type="sldImg"/>
          </p:nvPr>
        </p:nvSpPr>
        <p:spPr>
          <a:solidFill>
            <a:srgbClr val="FFFFFF"/>
          </a:solidFill>
          <a:ln/>
        </p:spPr>
      </p:sp>
      <p:sp>
        <p:nvSpPr>
          <p:cNvPr id="60419" name="Rectangle 3">
            <a:extLst>
              <a:ext uri="{FF2B5EF4-FFF2-40B4-BE49-F238E27FC236}">
                <a16:creationId xmlns:a16="http://schemas.microsoft.com/office/drawing/2014/main" id="{363AD707-7EB2-40BD-8F33-2E5C047CD059}"/>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a:extLst>
              <a:ext uri="{FF2B5EF4-FFF2-40B4-BE49-F238E27FC236}">
                <a16:creationId xmlns:a16="http://schemas.microsoft.com/office/drawing/2014/main" id="{1434243C-860B-4347-A59A-B7E41597B71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43772548-01D0-4986-80AE-F432B0A05BDF}" type="slidenum">
              <a:rPr lang="en-US" altLang="en-US" sz="1200"/>
              <a:pPr/>
              <a:t>27</a:t>
            </a:fld>
            <a:endParaRPr lang="en-US" altLang="en-US" sz="1200"/>
          </a:p>
        </p:txBody>
      </p:sp>
      <p:sp>
        <p:nvSpPr>
          <p:cNvPr id="61443" name="Rectangle 7">
            <a:extLst>
              <a:ext uri="{FF2B5EF4-FFF2-40B4-BE49-F238E27FC236}">
                <a16:creationId xmlns:a16="http://schemas.microsoft.com/office/drawing/2014/main" id="{5E7C0559-EE92-462A-A05E-9D299E924469}"/>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lgn="r" eaLnBrk="1" hangingPunct="1">
              <a:spcBef>
                <a:spcPct val="0"/>
              </a:spcBef>
            </a:pPr>
            <a:fld id="{1545F569-4764-4F91-9469-2BBE74090904}" type="slidenum">
              <a:rPr lang="en-US" altLang="en-US">
                <a:cs typeface="Arial" panose="020B0604020202020204" pitchFamily="34" charset="0"/>
              </a:rPr>
              <a:pPr algn="r" eaLnBrk="1" hangingPunct="1">
                <a:spcBef>
                  <a:spcPct val="0"/>
                </a:spcBef>
              </a:pPr>
              <a:t>27</a:t>
            </a:fld>
            <a:endParaRPr lang="en-US" altLang="en-US">
              <a:cs typeface="Arial" panose="020B0604020202020204" pitchFamily="34" charset="0"/>
            </a:endParaRPr>
          </a:p>
        </p:txBody>
      </p:sp>
      <p:sp>
        <p:nvSpPr>
          <p:cNvPr id="61444" name="Rectangle 2">
            <a:extLst>
              <a:ext uri="{FF2B5EF4-FFF2-40B4-BE49-F238E27FC236}">
                <a16:creationId xmlns:a16="http://schemas.microsoft.com/office/drawing/2014/main" id="{A4D00BC2-38C7-422A-A73D-3D276309E918}"/>
              </a:ext>
            </a:extLst>
          </p:cNvPr>
          <p:cNvSpPr>
            <a:spLocks noGrp="1" noRot="1" noChangeAspect="1" noChangeArrowheads="1" noTextEdit="1"/>
          </p:cNvSpPr>
          <p:nvPr>
            <p:ph type="sldImg"/>
          </p:nvPr>
        </p:nvSpPr>
        <p:spPr>
          <a:solidFill>
            <a:srgbClr val="FFFFFF"/>
          </a:solidFill>
          <a:ln/>
        </p:spPr>
      </p:sp>
      <p:sp>
        <p:nvSpPr>
          <p:cNvPr id="61445" name="Rectangle 3">
            <a:extLst>
              <a:ext uri="{FF2B5EF4-FFF2-40B4-BE49-F238E27FC236}">
                <a16:creationId xmlns:a16="http://schemas.microsoft.com/office/drawing/2014/main" id="{438FDFAF-618C-4566-8325-5672644AFCAB}"/>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r>
              <a:rPr lang="en-US" altLang="en-US"/>
              <a:t>Examples of place include hometown, vacation destination, part of country</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a:extLst>
              <a:ext uri="{FF2B5EF4-FFF2-40B4-BE49-F238E27FC236}">
                <a16:creationId xmlns:a16="http://schemas.microsoft.com/office/drawing/2014/main" id="{F80886DE-E197-47ED-B184-2DAF4D5889F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B426BB59-6836-4CD0-B425-4B4C477DFBC3}" type="slidenum">
              <a:rPr lang="en-US" altLang="en-US" sz="1200"/>
              <a:pPr/>
              <a:t>28</a:t>
            </a:fld>
            <a:endParaRPr lang="en-US" altLang="en-US" sz="1200"/>
          </a:p>
        </p:txBody>
      </p:sp>
      <p:sp>
        <p:nvSpPr>
          <p:cNvPr id="62467" name="Rectangle 2">
            <a:extLst>
              <a:ext uri="{FF2B5EF4-FFF2-40B4-BE49-F238E27FC236}">
                <a16:creationId xmlns:a16="http://schemas.microsoft.com/office/drawing/2014/main" id="{996D4BF5-DBA8-4C4B-89C5-8603CEECE289}"/>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6DB948C9-F7D8-457A-A338-BEFF8B24F37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AF9D2F17-E647-4BD7-93E5-330CC92DD2A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1EAF271-4E04-4389-8C7E-3F29C274E5CD}" type="slidenum">
              <a:rPr lang="en-US" altLang="en-US" sz="1200"/>
              <a:pPr/>
              <a:t>29</a:t>
            </a:fld>
            <a:endParaRPr lang="en-US" altLang="en-US" sz="1200"/>
          </a:p>
        </p:txBody>
      </p:sp>
      <p:sp>
        <p:nvSpPr>
          <p:cNvPr id="63491" name="Rectangle 2">
            <a:extLst>
              <a:ext uri="{FF2B5EF4-FFF2-40B4-BE49-F238E27FC236}">
                <a16:creationId xmlns:a16="http://schemas.microsoft.com/office/drawing/2014/main" id="{E064F1EC-E9C4-4AD6-943C-C1989E8E85D3}"/>
              </a:ext>
            </a:extLst>
          </p:cNvPr>
          <p:cNvSpPr>
            <a:spLocks noGrp="1" noRot="1" noChangeAspect="1" noChangeArrowheads="1" noTextEdit="1"/>
          </p:cNvSpPr>
          <p:nvPr>
            <p:ph type="sldImg"/>
          </p:nvPr>
        </p:nvSpPr>
        <p:spPr>
          <a:ln/>
        </p:spPr>
      </p:sp>
      <p:sp>
        <p:nvSpPr>
          <p:cNvPr id="63492" name="Rectangle 3">
            <a:extLst>
              <a:ext uri="{FF2B5EF4-FFF2-40B4-BE49-F238E27FC236}">
                <a16:creationId xmlns:a16="http://schemas.microsoft.com/office/drawing/2014/main" id="{884831BF-0311-4658-8A14-84C1D12BFB8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a:extLst>
              <a:ext uri="{FF2B5EF4-FFF2-40B4-BE49-F238E27FC236}">
                <a16:creationId xmlns:a16="http://schemas.microsoft.com/office/drawing/2014/main" id="{BAD100C0-C810-4C74-98BB-C64AC5B2380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B6426BB4-3238-4562-80C4-4D23AF3F9798}" type="slidenum">
              <a:rPr lang="en-US" altLang="en-US" sz="1200"/>
              <a:pPr/>
              <a:t>30</a:t>
            </a:fld>
            <a:endParaRPr lang="en-US" altLang="en-US" sz="1200"/>
          </a:p>
        </p:txBody>
      </p:sp>
      <p:sp>
        <p:nvSpPr>
          <p:cNvPr id="64515" name="Rectangle 7">
            <a:extLst>
              <a:ext uri="{FF2B5EF4-FFF2-40B4-BE49-F238E27FC236}">
                <a16:creationId xmlns:a16="http://schemas.microsoft.com/office/drawing/2014/main" id="{6D6BED68-18C0-4B77-A4EC-918F7678FD2D}"/>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lgn="r" eaLnBrk="1" hangingPunct="1">
              <a:spcBef>
                <a:spcPct val="0"/>
              </a:spcBef>
            </a:pPr>
            <a:fld id="{E64C5686-CFEE-45EF-BFA8-22704844DF4F}" type="slidenum">
              <a:rPr lang="en-US" altLang="en-US">
                <a:cs typeface="Arial" panose="020B0604020202020204" pitchFamily="34" charset="0"/>
              </a:rPr>
              <a:pPr algn="r" eaLnBrk="1" hangingPunct="1">
                <a:spcBef>
                  <a:spcPct val="0"/>
                </a:spcBef>
              </a:pPr>
              <a:t>30</a:t>
            </a:fld>
            <a:endParaRPr lang="en-US" altLang="en-US">
              <a:cs typeface="Arial" panose="020B0604020202020204" pitchFamily="34" charset="0"/>
            </a:endParaRPr>
          </a:p>
        </p:txBody>
      </p:sp>
      <p:sp>
        <p:nvSpPr>
          <p:cNvPr id="64516" name="Rectangle 2">
            <a:extLst>
              <a:ext uri="{FF2B5EF4-FFF2-40B4-BE49-F238E27FC236}">
                <a16:creationId xmlns:a16="http://schemas.microsoft.com/office/drawing/2014/main" id="{6FEEDAA7-3023-4BA0-96FC-C2199A90E4C2}"/>
              </a:ext>
            </a:extLst>
          </p:cNvPr>
          <p:cNvSpPr>
            <a:spLocks noGrp="1" noRot="1" noChangeAspect="1" noChangeArrowheads="1" noTextEdit="1"/>
          </p:cNvSpPr>
          <p:nvPr>
            <p:ph type="sldImg"/>
          </p:nvPr>
        </p:nvSpPr>
        <p:spPr>
          <a:solidFill>
            <a:srgbClr val="FFFFFF"/>
          </a:solidFill>
          <a:ln/>
        </p:spPr>
      </p:sp>
      <p:sp>
        <p:nvSpPr>
          <p:cNvPr id="64517" name="Rectangle 3">
            <a:extLst>
              <a:ext uri="{FF2B5EF4-FFF2-40B4-BE49-F238E27FC236}">
                <a16:creationId xmlns:a16="http://schemas.microsoft.com/office/drawing/2014/main" id="{032ECAFF-304C-469F-9FA8-4289C6DEFBE6}"/>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r>
              <a:rPr lang="en-US" altLang="en-US"/>
              <a:t>Changed to Petrograd in 1914 b/c Russians thought St. Petersburg sounded too German.  Renamed Leningrad in 1924, 3 days after Lenin’s death.  Renamed St. Petersburg in 1991 after the collapse of the Soviet Union.</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id="{53B4D4B2-D66B-4F76-BD67-AA575FA7C31C}"/>
              </a:ext>
            </a:extLst>
          </p:cNvPr>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B07F393D-5BD9-491C-89BF-EE9687AADD12}" type="slidenum">
              <a:rPr lang="en-US" altLang="en-US" sz="1200"/>
              <a:pPr/>
              <a:t>12</a:t>
            </a:fld>
            <a:endParaRPr lang="en-US" altLang="en-US" sz="1200"/>
          </a:p>
        </p:txBody>
      </p:sp>
      <p:sp>
        <p:nvSpPr>
          <p:cNvPr id="47107" name="Rectangle 2">
            <a:extLst>
              <a:ext uri="{FF2B5EF4-FFF2-40B4-BE49-F238E27FC236}">
                <a16:creationId xmlns:a16="http://schemas.microsoft.com/office/drawing/2014/main" id="{1DA23BB0-F49D-4B17-BA14-680D33EDC6E5}"/>
              </a:ext>
            </a:extLst>
          </p:cNvPr>
          <p:cNvSpPr>
            <a:spLocks noGrp="1" noRot="1" noChangeAspect="1" noChangeArrowheads="1" noTextEdit="1"/>
          </p:cNvSpPr>
          <p:nvPr>
            <p:ph type="sldImg"/>
          </p:nvPr>
        </p:nvSpPr>
        <p:spPr>
          <a:solidFill>
            <a:srgbClr val="FFFFFF"/>
          </a:solidFill>
          <a:ln/>
        </p:spPr>
      </p:sp>
      <p:sp>
        <p:nvSpPr>
          <p:cNvPr id="47108" name="Rectangle 3">
            <a:extLst>
              <a:ext uri="{FF2B5EF4-FFF2-40B4-BE49-F238E27FC236}">
                <a16:creationId xmlns:a16="http://schemas.microsoft.com/office/drawing/2014/main" id="{4BD7B2C0-434E-4229-B697-FE6AC9EE4BC9}"/>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5C03307C-7D11-4528-809B-2809623AECA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DE08BAA6-0ABA-44B4-925D-91B99CA74716}" type="slidenum">
              <a:rPr lang="en-US" altLang="en-US" sz="1200"/>
              <a:pPr/>
              <a:t>31</a:t>
            </a:fld>
            <a:endParaRPr lang="en-US" altLang="en-US" sz="1200"/>
          </a:p>
        </p:txBody>
      </p:sp>
      <p:sp>
        <p:nvSpPr>
          <p:cNvPr id="65539" name="Rectangle 7">
            <a:extLst>
              <a:ext uri="{FF2B5EF4-FFF2-40B4-BE49-F238E27FC236}">
                <a16:creationId xmlns:a16="http://schemas.microsoft.com/office/drawing/2014/main" id="{FED8CE83-5785-442A-8B1D-403E168F9024}"/>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lgn="r" eaLnBrk="1" hangingPunct="1">
              <a:spcBef>
                <a:spcPct val="0"/>
              </a:spcBef>
            </a:pPr>
            <a:fld id="{0FE2DC2D-BF5B-4F52-B040-7CDD8EB49634}" type="slidenum">
              <a:rPr lang="en-US" altLang="en-US">
                <a:cs typeface="Arial" panose="020B0604020202020204" pitchFamily="34" charset="0"/>
              </a:rPr>
              <a:pPr algn="r" eaLnBrk="1" hangingPunct="1">
                <a:spcBef>
                  <a:spcPct val="0"/>
                </a:spcBef>
              </a:pPr>
              <a:t>31</a:t>
            </a:fld>
            <a:endParaRPr lang="en-US" altLang="en-US">
              <a:cs typeface="Arial" panose="020B0604020202020204" pitchFamily="34" charset="0"/>
            </a:endParaRPr>
          </a:p>
        </p:txBody>
      </p:sp>
      <p:sp>
        <p:nvSpPr>
          <p:cNvPr id="65540" name="Rectangle 2">
            <a:extLst>
              <a:ext uri="{FF2B5EF4-FFF2-40B4-BE49-F238E27FC236}">
                <a16:creationId xmlns:a16="http://schemas.microsoft.com/office/drawing/2014/main" id="{4C52956B-B719-48AC-9A2E-89D3E2658B17}"/>
              </a:ext>
            </a:extLst>
          </p:cNvPr>
          <p:cNvSpPr>
            <a:spLocks noGrp="1" noRot="1" noChangeAspect="1" noChangeArrowheads="1" noTextEdit="1"/>
          </p:cNvSpPr>
          <p:nvPr>
            <p:ph type="sldImg"/>
          </p:nvPr>
        </p:nvSpPr>
        <p:spPr>
          <a:solidFill>
            <a:srgbClr val="FFFFFF"/>
          </a:solidFill>
          <a:ln/>
        </p:spPr>
      </p:sp>
      <p:sp>
        <p:nvSpPr>
          <p:cNvPr id="65541" name="Rectangle 3">
            <a:extLst>
              <a:ext uri="{FF2B5EF4-FFF2-40B4-BE49-F238E27FC236}">
                <a16:creationId xmlns:a16="http://schemas.microsoft.com/office/drawing/2014/main" id="{66618A80-3D3A-43A4-B10D-5C6DD901711C}"/>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r>
              <a:rPr lang="en-US" altLang="en-US"/>
              <a:t>The Arab name for Sri Lanka was Serendib, from which we get the word serendipity.  Ceylon comes from the word which the Portuguese used for the island -- Ceilao.  After 1972, the island came to be officially known as Sri Lanka.  “Lanka” means island is Sanskrit.</a:t>
            </a:r>
          </a:p>
          <a:p>
            <a:pPr eaLnBrk="1" hangingPunct="1">
              <a:spcBef>
                <a:spcPct val="0"/>
              </a:spcBef>
            </a:pPr>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7B9E8948-BF70-4852-A8E9-6A87B2423AFB}"/>
              </a:ext>
            </a:extLst>
          </p:cNvPr>
          <p:cNvSpPr>
            <a:spLocks noGrp="1" noRot="1" noChangeAspect="1" noChangeArrowheads="1" noTextEdit="1"/>
          </p:cNvSpPr>
          <p:nvPr>
            <p:ph type="sldImg"/>
          </p:nvPr>
        </p:nvSpPr>
        <p:spPr>
          <a:ln/>
        </p:spPr>
      </p:sp>
      <p:sp>
        <p:nvSpPr>
          <p:cNvPr id="66563" name="Rectangle 3">
            <a:extLst>
              <a:ext uri="{FF2B5EF4-FFF2-40B4-BE49-F238E27FC236}">
                <a16:creationId xmlns:a16="http://schemas.microsoft.com/office/drawing/2014/main" id="{3F0E36D2-4682-41F2-9336-6E8DE74DA02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a:extLst>
              <a:ext uri="{FF2B5EF4-FFF2-40B4-BE49-F238E27FC236}">
                <a16:creationId xmlns:a16="http://schemas.microsoft.com/office/drawing/2014/main" id="{5E8867D1-D4A5-43AA-9517-582156D85A3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CFC30CBB-0B7B-4688-80BE-B24DB17A41F0}" type="slidenum">
              <a:rPr lang="en-US" altLang="en-US" sz="1200"/>
              <a:pPr/>
              <a:t>34</a:t>
            </a:fld>
            <a:endParaRPr lang="en-US" altLang="en-US" sz="1200"/>
          </a:p>
        </p:txBody>
      </p:sp>
      <p:sp>
        <p:nvSpPr>
          <p:cNvPr id="67587" name="Rectangle 2">
            <a:extLst>
              <a:ext uri="{FF2B5EF4-FFF2-40B4-BE49-F238E27FC236}">
                <a16:creationId xmlns:a16="http://schemas.microsoft.com/office/drawing/2014/main" id="{B5983560-BCB0-4CCC-A146-5007657F3ACD}"/>
              </a:ext>
            </a:extLst>
          </p:cNvPr>
          <p:cNvSpPr>
            <a:spLocks noGrp="1" noRot="1" noChangeAspect="1" noChangeArrowheads="1" noTextEdit="1"/>
          </p:cNvSpPr>
          <p:nvPr>
            <p:ph type="sldImg"/>
          </p:nvPr>
        </p:nvSpPr>
        <p:spPr>
          <a:solidFill>
            <a:srgbClr val="FFFFFF"/>
          </a:solidFill>
          <a:ln/>
        </p:spPr>
      </p:sp>
      <p:sp>
        <p:nvSpPr>
          <p:cNvPr id="67588" name="Rectangle 3">
            <a:extLst>
              <a:ext uri="{FF2B5EF4-FFF2-40B4-BE49-F238E27FC236}">
                <a16:creationId xmlns:a16="http://schemas.microsoft.com/office/drawing/2014/main" id="{3EB741D1-A6D7-43A1-BB91-54A8D90CBAD0}"/>
              </a:ext>
            </a:extLst>
          </p:cNvPr>
          <p:cNvSpPr>
            <a:spLocks noGrp="1" noChangeArrowheads="1"/>
          </p:cNvSpPr>
          <p:nvPr>
            <p:ph type="body" idx="1"/>
          </p:nvPr>
        </p:nvSpPr>
        <p:spPr>
          <a:solidFill>
            <a:srgbClr val="FFFFFF"/>
          </a:solidFill>
          <a:ln>
            <a:solidFill>
              <a:srgbClr val="000000"/>
            </a:solidFill>
            <a:miter lim="800000"/>
            <a:headEnd/>
            <a:tailEnd/>
          </a:ln>
        </p:spPr>
        <p:txBody>
          <a:bodyPr lIns="90151" tIns="45075" rIns="90151" bIns="45075"/>
          <a:lstStyle/>
          <a:p>
            <a:pPr eaLnBrk="1" hangingPunct="1">
              <a:spcBef>
                <a:spcPct val="0"/>
              </a:spcBef>
            </a:pPr>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a:extLst>
              <a:ext uri="{FF2B5EF4-FFF2-40B4-BE49-F238E27FC236}">
                <a16:creationId xmlns:a16="http://schemas.microsoft.com/office/drawing/2014/main" id="{0155D484-DE75-40BE-80A2-90CC48ECDCE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58D2DAE6-5FBF-44E8-9052-372734DFCD44}" type="slidenum">
              <a:rPr lang="en-US" altLang="en-US" sz="1200"/>
              <a:pPr/>
              <a:t>35</a:t>
            </a:fld>
            <a:endParaRPr lang="en-US" altLang="en-US" sz="1200"/>
          </a:p>
        </p:txBody>
      </p:sp>
      <p:sp>
        <p:nvSpPr>
          <p:cNvPr id="68611" name="Rectangle 7">
            <a:extLst>
              <a:ext uri="{FF2B5EF4-FFF2-40B4-BE49-F238E27FC236}">
                <a16:creationId xmlns:a16="http://schemas.microsoft.com/office/drawing/2014/main" id="{5D8C7B9B-7419-4949-9B09-46204D5178AC}"/>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lgn="r" eaLnBrk="1" hangingPunct="1">
              <a:spcBef>
                <a:spcPct val="0"/>
              </a:spcBef>
            </a:pPr>
            <a:fld id="{84EE11AE-9D9F-4F8C-80C3-09832BA1BED4}" type="slidenum">
              <a:rPr lang="en-US" altLang="en-US">
                <a:cs typeface="Arial" panose="020B0604020202020204" pitchFamily="34" charset="0"/>
              </a:rPr>
              <a:pPr algn="r" eaLnBrk="1" hangingPunct="1">
                <a:spcBef>
                  <a:spcPct val="0"/>
                </a:spcBef>
              </a:pPr>
              <a:t>35</a:t>
            </a:fld>
            <a:endParaRPr lang="en-US" altLang="en-US">
              <a:cs typeface="Arial" panose="020B0604020202020204" pitchFamily="34" charset="0"/>
            </a:endParaRPr>
          </a:p>
        </p:txBody>
      </p:sp>
      <p:sp>
        <p:nvSpPr>
          <p:cNvPr id="68612" name="Rectangle 2">
            <a:extLst>
              <a:ext uri="{FF2B5EF4-FFF2-40B4-BE49-F238E27FC236}">
                <a16:creationId xmlns:a16="http://schemas.microsoft.com/office/drawing/2014/main" id="{155E4FE2-23D8-4F92-9B70-8132925B26D1}"/>
              </a:ext>
            </a:extLst>
          </p:cNvPr>
          <p:cNvSpPr>
            <a:spLocks noGrp="1" noRot="1" noChangeAspect="1" noChangeArrowheads="1" noTextEdit="1"/>
          </p:cNvSpPr>
          <p:nvPr>
            <p:ph type="sldImg"/>
          </p:nvPr>
        </p:nvSpPr>
        <p:spPr>
          <a:solidFill>
            <a:srgbClr val="FFFFFF"/>
          </a:solidFill>
          <a:ln/>
        </p:spPr>
      </p:sp>
      <p:sp>
        <p:nvSpPr>
          <p:cNvPr id="68613" name="Rectangle 3">
            <a:extLst>
              <a:ext uri="{FF2B5EF4-FFF2-40B4-BE49-F238E27FC236}">
                <a16:creationId xmlns:a16="http://schemas.microsoft.com/office/drawing/2014/main" id="{74307467-9F80-4D66-9100-8530766AABD9}"/>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r>
              <a:rPr lang="en-US" altLang="en-US"/>
              <a:t>Black sand beaches in Hawaii</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a:extLst>
              <a:ext uri="{FF2B5EF4-FFF2-40B4-BE49-F238E27FC236}">
                <a16:creationId xmlns:a16="http://schemas.microsoft.com/office/drawing/2014/main" id="{79CFEFF1-F682-414D-B593-5C4BEA8F3CC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B14D960C-2BBD-4497-BD1A-1EE40276AB91}" type="slidenum">
              <a:rPr lang="en-US" altLang="en-US" sz="1200"/>
              <a:pPr/>
              <a:t>36</a:t>
            </a:fld>
            <a:endParaRPr lang="en-US" altLang="en-US" sz="1200"/>
          </a:p>
        </p:txBody>
      </p:sp>
      <p:sp>
        <p:nvSpPr>
          <p:cNvPr id="69635" name="Rectangle 7">
            <a:extLst>
              <a:ext uri="{FF2B5EF4-FFF2-40B4-BE49-F238E27FC236}">
                <a16:creationId xmlns:a16="http://schemas.microsoft.com/office/drawing/2014/main" id="{C172A916-D868-4147-9106-B9D20BE37428}"/>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lgn="r" eaLnBrk="1" hangingPunct="1">
              <a:spcBef>
                <a:spcPct val="0"/>
              </a:spcBef>
            </a:pPr>
            <a:fld id="{E2355FFC-A98D-4716-87CA-49875935D148}" type="slidenum">
              <a:rPr lang="en-US" altLang="en-US">
                <a:cs typeface="Arial" panose="020B0604020202020204" pitchFamily="34" charset="0"/>
              </a:rPr>
              <a:pPr algn="r" eaLnBrk="1" hangingPunct="1">
                <a:spcBef>
                  <a:spcPct val="0"/>
                </a:spcBef>
              </a:pPr>
              <a:t>36</a:t>
            </a:fld>
            <a:endParaRPr lang="en-US" altLang="en-US">
              <a:cs typeface="Arial" panose="020B0604020202020204" pitchFamily="34" charset="0"/>
            </a:endParaRPr>
          </a:p>
        </p:txBody>
      </p:sp>
      <p:sp>
        <p:nvSpPr>
          <p:cNvPr id="69636" name="Rectangle 2">
            <a:extLst>
              <a:ext uri="{FF2B5EF4-FFF2-40B4-BE49-F238E27FC236}">
                <a16:creationId xmlns:a16="http://schemas.microsoft.com/office/drawing/2014/main" id="{AEFCD922-BBFD-4F55-B80B-D04BDCD0EF52}"/>
              </a:ext>
            </a:extLst>
          </p:cNvPr>
          <p:cNvSpPr>
            <a:spLocks noGrp="1" noRot="1" noChangeAspect="1" noChangeArrowheads="1" noTextEdit="1"/>
          </p:cNvSpPr>
          <p:nvPr>
            <p:ph type="sldImg"/>
          </p:nvPr>
        </p:nvSpPr>
        <p:spPr>
          <a:solidFill>
            <a:srgbClr val="FFFFFF"/>
          </a:solidFill>
          <a:ln/>
        </p:spPr>
      </p:sp>
      <p:sp>
        <p:nvSpPr>
          <p:cNvPr id="69637" name="Rectangle 3">
            <a:extLst>
              <a:ext uri="{FF2B5EF4-FFF2-40B4-BE49-F238E27FC236}">
                <a16:creationId xmlns:a16="http://schemas.microsoft.com/office/drawing/2014/main" id="{204253CF-A9C4-4715-A7A5-33F91AF7E82A}"/>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r>
              <a:rPr lang="en-US" altLang="en-US"/>
              <a:t>New York City skyline with and without the Twin Towers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a:extLst>
              <a:ext uri="{FF2B5EF4-FFF2-40B4-BE49-F238E27FC236}">
                <a16:creationId xmlns:a16="http://schemas.microsoft.com/office/drawing/2014/main" id="{C771C9D7-BE25-45F1-A819-9380E9C22AF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5E02C4E5-E5A1-4D82-8F09-8541CCFBA630}" type="slidenum">
              <a:rPr lang="en-US" altLang="en-US" sz="1200"/>
              <a:pPr/>
              <a:t>40</a:t>
            </a:fld>
            <a:endParaRPr lang="en-US" altLang="en-US" sz="1200"/>
          </a:p>
        </p:txBody>
      </p:sp>
      <p:sp>
        <p:nvSpPr>
          <p:cNvPr id="70659" name="Rectangle 2">
            <a:extLst>
              <a:ext uri="{FF2B5EF4-FFF2-40B4-BE49-F238E27FC236}">
                <a16:creationId xmlns:a16="http://schemas.microsoft.com/office/drawing/2014/main" id="{51B4988E-6BA7-4956-B16E-0359E3630836}"/>
              </a:ext>
            </a:extLst>
          </p:cNvPr>
          <p:cNvSpPr>
            <a:spLocks noGrp="1" noRot="1" noChangeAspect="1" noChangeArrowheads="1" noTextEdit="1"/>
          </p:cNvSpPr>
          <p:nvPr>
            <p:ph type="sldImg"/>
          </p:nvPr>
        </p:nvSpPr>
        <p:spPr>
          <a:ln/>
        </p:spPr>
      </p:sp>
      <p:sp>
        <p:nvSpPr>
          <p:cNvPr id="70660" name="Rectangle 3">
            <a:extLst>
              <a:ext uri="{FF2B5EF4-FFF2-40B4-BE49-F238E27FC236}">
                <a16:creationId xmlns:a16="http://schemas.microsoft.com/office/drawing/2014/main" id="{12D7CECF-CCB7-4DDF-A5AA-010F645AD5F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a:extLst>
              <a:ext uri="{FF2B5EF4-FFF2-40B4-BE49-F238E27FC236}">
                <a16:creationId xmlns:a16="http://schemas.microsoft.com/office/drawing/2014/main" id="{A63AF386-353B-4EFB-922B-05365437E92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B3300CC7-F73B-4289-8893-5C19E2D1903B}" type="slidenum">
              <a:rPr lang="en-US" altLang="en-US" sz="1200"/>
              <a:pPr/>
              <a:t>41</a:t>
            </a:fld>
            <a:endParaRPr lang="en-US" altLang="en-US" sz="1200"/>
          </a:p>
        </p:txBody>
      </p:sp>
      <p:sp>
        <p:nvSpPr>
          <p:cNvPr id="71683" name="Rectangle 7">
            <a:extLst>
              <a:ext uri="{FF2B5EF4-FFF2-40B4-BE49-F238E27FC236}">
                <a16:creationId xmlns:a16="http://schemas.microsoft.com/office/drawing/2014/main" id="{346ECF3E-067B-4597-9FB1-A0FDE131A898}"/>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nchor="b"/>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lgn="r" eaLnBrk="1" hangingPunct="1">
              <a:spcBef>
                <a:spcPct val="0"/>
              </a:spcBef>
            </a:pPr>
            <a:fld id="{E3AAE148-5BE5-4DBD-BF69-D0AC85932405}" type="slidenum">
              <a:rPr lang="en-US" altLang="en-US">
                <a:latin typeface="Times New Roman" panose="02020603050405020304" pitchFamily="18" charset="0"/>
                <a:cs typeface="Arial" panose="020B0604020202020204" pitchFamily="34" charset="0"/>
              </a:rPr>
              <a:pPr algn="r" eaLnBrk="1" hangingPunct="1">
                <a:spcBef>
                  <a:spcPct val="0"/>
                </a:spcBef>
              </a:pPr>
              <a:t>41</a:t>
            </a:fld>
            <a:endParaRPr lang="en-US" altLang="en-US">
              <a:latin typeface="Times New Roman" panose="02020603050405020304" pitchFamily="18" charset="0"/>
              <a:cs typeface="Arial" panose="020B0604020202020204" pitchFamily="34" charset="0"/>
            </a:endParaRPr>
          </a:p>
        </p:txBody>
      </p:sp>
      <p:sp>
        <p:nvSpPr>
          <p:cNvPr id="71684" name="Rectangle 2">
            <a:extLst>
              <a:ext uri="{FF2B5EF4-FFF2-40B4-BE49-F238E27FC236}">
                <a16:creationId xmlns:a16="http://schemas.microsoft.com/office/drawing/2014/main" id="{B5A8219A-79EA-413A-AF7B-89A2D6E08754}"/>
              </a:ext>
            </a:extLst>
          </p:cNvPr>
          <p:cNvSpPr>
            <a:spLocks noGrp="1" noRot="1" noChangeAspect="1" noChangeArrowheads="1" noTextEdit="1"/>
          </p:cNvSpPr>
          <p:nvPr>
            <p:ph type="sldImg"/>
          </p:nvPr>
        </p:nvSpPr>
        <p:spPr>
          <a:solidFill>
            <a:srgbClr val="FFFFFF"/>
          </a:solidFill>
          <a:ln/>
        </p:spPr>
      </p:sp>
      <p:sp>
        <p:nvSpPr>
          <p:cNvPr id="71685" name="Rectangle 3">
            <a:extLst>
              <a:ext uri="{FF2B5EF4-FFF2-40B4-BE49-F238E27FC236}">
                <a16:creationId xmlns:a16="http://schemas.microsoft.com/office/drawing/2014/main" id="{9F106901-C55B-435E-A920-CD15663B5A07}"/>
              </a:ext>
            </a:extLst>
          </p:cNvPr>
          <p:cNvSpPr>
            <a:spLocks noGrp="1" noChangeArrowheads="1"/>
          </p:cNvSpPr>
          <p:nvPr>
            <p:ph type="body" idx="1"/>
          </p:nvPr>
        </p:nvSpPr>
        <p:spPr>
          <a:solidFill>
            <a:srgbClr val="FFFFFF"/>
          </a:solidFill>
          <a:ln>
            <a:solidFill>
              <a:srgbClr val="000000"/>
            </a:solidFill>
            <a:miter lim="800000"/>
            <a:headEnd/>
            <a:tailEnd/>
          </a:ln>
        </p:spPr>
        <p:txBody>
          <a:bodyPr lIns="91430" tIns="45715" rIns="91430" bIns="45715"/>
          <a:lstStyle/>
          <a:p>
            <a:pPr eaLnBrk="1" hangingPunct="1">
              <a:spcBef>
                <a:spcPct val="0"/>
              </a:spcBef>
            </a:pPr>
            <a:r>
              <a:rPr lang="en-US" altLang="en-US"/>
              <a:t>Insert a picture of one of the geographic features of your country.</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a:extLst>
              <a:ext uri="{FF2B5EF4-FFF2-40B4-BE49-F238E27FC236}">
                <a16:creationId xmlns:a16="http://schemas.microsoft.com/office/drawing/2014/main" id="{29A0E594-1925-4FCE-B4ED-F9FE043A034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2409D31-F1BC-4621-85F2-7F42FD7CA94F}" type="slidenum">
              <a:rPr lang="en-US" altLang="en-US" sz="1200"/>
              <a:pPr/>
              <a:t>42</a:t>
            </a:fld>
            <a:endParaRPr lang="en-US" altLang="en-US" sz="1200"/>
          </a:p>
        </p:txBody>
      </p:sp>
      <p:sp>
        <p:nvSpPr>
          <p:cNvPr id="72707" name="Rectangle 7">
            <a:extLst>
              <a:ext uri="{FF2B5EF4-FFF2-40B4-BE49-F238E27FC236}">
                <a16:creationId xmlns:a16="http://schemas.microsoft.com/office/drawing/2014/main" id="{74EA730F-7EAC-4364-87BF-615514D4737D}"/>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nchor="b"/>
          <a:lstStyle>
            <a:lvl1pPr>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lgn="r" eaLnBrk="1" hangingPunct="1">
              <a:spcBef>
                <a:spcPct val="0"/>
              </a:spcBef>
            </a:pPr>
            <a:fld id="{97B4C4C4-5027-4C68-981F-7B4A38A6C680}" type="slidenum">
              <a:rPr lang="en-US" altLang="en-US">
                <a:latin typeface="Times New Roman" panose="02020603050405020304" pitchFamily="18" charset="0"/>
                <a:cs typeface="Arial" panose="020B0604020202020204" pitchFamily="34" charset="0"/>
              </a:rPr>
              <a:pPr algn="r" eaLnBrk="1" hangingPunct="1">
                <a:spcBef>
                  <a:spcPct val="0"/>
                </a:spcBef>
              </a:pPr>
              <a:t>42</a:t>
            </a:fld>
            <a:endParaRPr lang="en-US" altLang="en-US">
              <a:latin typeface="Times New Roman" panose="02020603050405020304" pitchFamily="18" charset="0"/>
              <a:cs typeface="Arial" panose="020B0604020202020204" pitchFamily="34" charset="0"/>
            </a:endParaRPr>
          </a:p>
        </p:txBody>
      </p:sp>
      <p:sp>
        <p:nvSpPr>
          <p:cNvPr id="72708" name="Rectangle 2">
            <a:extLst>
              <a:ext uri="{FF2B5EF4-FFF2-40B4-BE49-F238E27FC236}">
                <a16:creationId xmlns:a16="http://schemas.microsoft.com/office/drawing/2014/main" id="{5FE6A548-031B-4A43-AC22-697BA66E6D7E}"/>
              </a:ext>
            </a:extLst>
          </p:cNvPr>
          <p:cNvSpPr>
            <a:spLocks noGrp="1" noRot="1" noChangeAspect="1" noChangeArrowheads="1" noTextEdit="1"/>
          </p:cNvSpPr>
          <p:nvPr>
            <p:ph type="sldImg"/>
          </p:nvPr>
        </p:nvSpPr>
        <p:spPr>
          <a:solidFill>
            <a:srgbClr val="FFFFFF"/>
          </a:solidFill>
          <a:ln/>
        </p:spPr>
      </p:sp>
      <p:sp>
        <p:nvSpPr>
          <p:cNvPr id="72709" name="Rectangle 3">
            <a:extLst>
              <a:ext uri="{FF2B5EF4-FFF2-40B4-BE49-F238E27FC236}">
                <a16:creationId xmlns:a16="http://schemas.microsoft.com/office/drawing/2014/main" id="{6F647EE2-78DA-464C-9D97-AC9C271895EA}"/>
              </a:ext>
            </a:extLst>
          </p:cNvPr>
          <p:cNvSpPr>
            <a:spLocks noGrp="1" noChangeArrowheads="1"/>
          </p:cNvSpPr>
          <p:nvPr>
            <p:ph type="body" idx="1"/>
          </p:nvPr>
        </p:nvSpPr>
        <p:spPr>
          <a:solidFill>
            <a:srgbClr val="FFFFFF"/>
          </a:solidFill>
          <a:ln>
            <a:solidFill>
              <a:srgbClr val="000000"/>
            </a:solidFill>
            <a:miter lim="800000"/>
            <a:headEnd/>
            <a:tailEnd/>
          </a:ln>
        </p:spPr>
        <p:txBody>
          <a:bodyPr lIns="91430" tIns="45715" rIns="91430" bIns="45715"/>
          <a:lstStyle/>
          <a:p>
            <a:pPr eaLnBrk="1" hangingPunct="1">
              <a:spcBef>
                <a:spcPct val="0"/>
              </a:spcBef>
            </a:pPr>
            <a:r>
              <a:rPr lang="en-US" altLang="en-US" sz="2400"/>
              <a:t>Insert a picture illustrating a season in your country.</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299517A0-CF75-4CEE-A85A-76CA1C489AA9}"/>
              </a:ext>
            </a:extLst>
          </p:cNvPr>
          <p:cNvSpPr>
            <a:spLocks noGrp="1" noRot="1" noChangeAspect="1" noChangeArrowheads="1" noTextEdit="1"/>
          </p:cNvSpPr>
          <p:nvPr>
            <p:ph type="sldImg"/>
          </p:nvPr>
        </p:nvSpPr>
        <p:spPr>
          <a:ln/>
        </p:spPr>
      </p:sp>
      <p:sp>
        <p:nvSpPr>
          <p:cNvPr id="48131" name="Rectangle 3">
            <a:extLst>
              <a:ext uri="{FF2B5EF4-FFF2-40B4-BE49-F238E27FC236}">
                <a16:creationId xmlns:a16="http://schemas.microsoft.com/office/drawing/2014/main" id="{56CD0E23-4E7A-44E3-9845-94278CD0FE9D}"/>
              </a:ext>
            </a:extLst>
          </p:cNvPr>
          <p:cNvSpPr>
            <a:spLocks noGrp="1" noChangeArrowheads="1"/>
          </p:cNvSpPr>
          <p:nvPr>
            <p:ph type="body" idx="1"/>
          </p:nvPr>
        </p:nvSpPr>
        <p:spPr>
          <a:noFill/>
        </p:spPr>
        <p:txBody>
          <a:bodyPr/>
          <a:lstStyle/>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4CC6F6E2-BAB5-47AB-8787-FA55102C843F}"/>
              </a:ext>
            </a:extLst>
          </p:cNvPr>
          <p:cNvSpPr>
            <a:spLocks noGrp="1" noRot="1" noChangeAspect="1" noChangeArrowheads="1" noTextEdit="1"/>
          </p:cNvSpPr>
          <p:nvPr>
            <p:ph type="sldImg"/>
          </p:nvPr>
        </p:nvSpPr>
        <p:spPr>
          <a:solidFill>
            <a:srgbClr val="FFFFFF"/>
          </a:solidFill>
          <a:ln/>
        </p:spPr>
      </p:sp>
      <p:sp>
        <p:nvSpPr>
          <p:cNvPr id="49155" name="Rectangle 3">
            <a:extLst>
              <a:ext uri="{FF2B5EF4-FFF2-40B4-BE49-F238E27FC236}">
                <a16:creationId xmlns:a16="http://schemas.microsoft.com/office/drawing/2014/main" id="{173B4FE3-DE5F-4888-A233-39F62D7D3CBD}"/>
              </a:ext>
            </a:extLst>
          </p:cNvPr>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r>
              <a:rPr lang="en-US" altLang="en-US"/>
              <a:t>DISCUSSION:</a:t>
            </a:r>
          </a:p>
          <a:p>
            <a:r>
              <a:rPr lang="en-US" altLang="en-US"/>
              <a:t>* Re-state this concept in your own words.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C46703FB-C879-4992-8D56-64EACA899581}"/>
              </a:ext>
            </a:extLst>
          </p:cNvPr>
          <p:cNvSpPr>
            <a:spLocks noGrp="1" noRot="1" noChangeAspect="1" noChangeArrowheads="1" noTextEdit="1"/>
          </p:cNvSpPr>
          <p:nvPr>
            <p:ph type="sldImg"/>
          </p:nvPr>
        </p:nvSpPr>
        <p:spPr>
          <a:ln/>
        </p:spPr>
      </p:sp>
      <p:sp>
        <p:nvSpPr>
          <p:cNvPr id="50179" name="Rectangle 3">
            <a:extLst>
              <a:ext uri="{FF2B5EF4-FFF2-40B4-BE49-F238E27FC236}">
                <a16:creationId xmlns:a16="http://schemas.microsoft.com/office/drawing/2014/main" id="{0BAABDBD-2197-44FB-AC7E-B076AE583B23}"/>
              </a:ext>
            </a:extLst>
          </p:cNvPr>
          <p:cNvSpPr>
            <a:spLocks noGrp="1" noChangeArrowheads="1"/>
          </p:cNvSpPr>
          <p:nvPr>
            <p:ph type="body" idx="1"/>
          </p:nvPr>
        </p:nvSpPr>
        <p:spPr>
          <a:noFill/>
        </p:spPr>
        <p:txBody>
          <a:bodyPr/>
          <a:lstStyle/>
          <a:p>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19BF61C7-97D8-4C5E-ADA1-4A1B3B5E1921}"/>
              </a:ext>
            </a:extLst>
          </p:cNvPr>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219E3E4F-CD07-4542-B6F0-A2FB7206BBE1}" type="slidenum">
              <a:rPr lang="en-US" altLang="en-US" sz="1200"/>
              <a:pPr/>
              <a:t>16</a:t>
            </a:fld>
            <a:endParaRPr lang="en-US" altLang="en-US" sz="1200"/>
          </a:p>
        </p:txBody>
      </p:sp>
      <p:sp>
        <p:nvSpPr>
          <p:cNvPr id="51203" name="Rectangle 2">
            <a:extLst>
              <a:ext uri="{FF2B5EF4-FFF2-40B4-BE49-F238E27FC236}">
                <a16:creationId xmlns:a16="http://schemas.microsoft.com/office/drawing/2014/main" id="{8416D3FC-D3E4-420C-8CEB-EC8DBF4C4355}"/>
              </a:ext>
            </a:extLst>
          </p:cNvPr>
          <p:cNvSpPr>
            <a:spLocks noGrp="1" noRot="1" noChangeAspect="1" noChangeArrowheads="1" noTextEdit="1"/>
          </p:cNvSpPr>
          <p:nvPr>
            <p:ph type="sldImg"/>
          </p:nvPr>
        </p:nvSpPr>
        <p:spPr>
          <a:solidFill>
            <a:srgbClr val="FFFFFF"/>
          </a:solidFill>
          <a:ln/>
        </p:spPr>
      </p:sp>
      <p:sp>
        <p:nvSpPr>
          <p:cNvPr id="51204" name="Rectangle 3">
            <a:extLst>
              <a:ext uri="{FF2B5EF4-FFF2-40B4-BE49-F238E27FC236}">
                <a16:creationId xmlns:a16="http://schemas.microsoft.com/office/drawing/2014/main" id="{050B616E-99D7-4CE0-AC7B-7F61CAA74A61}"/>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C2E1774A-7D43-4387-84C5-F608DC6F65B0}"/>
              </a:ext>
            </a:extLst>
          </p:cNvPr>
          <p:cNvSpPr>
            <a:spLocks noGrp="1" noRot="1" noChangeAspect="1" noChangeArrowheads="1" noTextEdit="1"/>
          </p:cNvSpPr>
          <p:nvPr>
            <p:ph type="sldImg"/>
          </p:nvPr>
        </p:nvSpPr>
        <p:spPr>
          <a:solidFill>
            <a:srgbClr val="FFFFFF"/>
          </a:solidFill>
          <a:ln/>
        </p:spPr>
      </p:sp>
      <p:sp>
        <p:nvSpPr>
          <p:cNvPr id="52227" name="Rectangle 3">
            <a:extLst>
              <a:ext uri="{FF2B5EF4-FFF2-40B4-BE49-F238E27FC236}">
                <a16:creationId xmlns:a16="http://schemas.microsoft.com/office/drawing/2014/main" id="{5FF9E9FB-F2DA-428C-8331-2C995E50876F}"/>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A8AD8CC3-C821-4708-8A4D-D141497ABFFD}"/>
              </a:ext>
            </a:extLst>
          </p:cNvPr>
          <p:cNvSpPr>
            <a:spLocks noGrp="1" noRot="1" noChangeAspect="1" noChangeArrowheads="1" noTextEdit="1"/>
          </p:cNvSpPr>
          <p:nvPr>
            <p:ph type="sldImg"/>
          </p:nvPr>
        </p:nvSpPr>
        <p:spPr>
          <a:ln/>
        </p:spPr>
      </p:sp>
      <p:sp>
        <p:nvSpPr>
          <p:cNvPr id="53251" name="Rectangle 3">
            <a:extLst>
              <a:ext uri="{FF2B5EF4-FFF2-40B4-BE49-F238E27FC236}">
                <a16:creationId xmlns:a16="http://schemas.microsoft.com/office/drawing/2014/main" id="{1F1764CC-8740-4968-820B-7493A47B5BCB}"/>
              </a:ext>
            </a:extLst>
          </p:cNvPr>
          <p:cNvSpPr>
            <a:spLocks noGrp="1" noChangeArrowheads="1"/>
          </p:cNvSpPr>
          <p:nvPr>
            <p:ph type="body" idx="1"/>
          </p:nvPr>
        </p:nvSpPr>
        <p:spPr>
          <a:noFill/>
        </p:spPr>
        <p:txBody>
          <a:bodyPr/>
          <a:lstStyle/>
          <a:p>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115D27DB-E727-4B01-9F71-18FCC39A3839}"/>
              </a:ext>
            </a:extLst>
          </p:cNvPr>
          <p:cNvSpPr>
            <a:spLocks noGrp="1" noRot="1" noChangeAspect="1" noChangeArrowheads="1" noTextEdit="1"/>
          </p:cNvSpPr>
          <p:nvPr>
            <p:ph type="sldImg"/>
          </p:nvPr>
        </p:nvSpPr>
        <p:spPr>
          <a:ln/>
        </p:spPr>
      </p:sp>
      <p:sp>
        <p:nvSpPr>
          <p:cNvPr id="54275" name="Rectangle 3">
            <a:extLst>
              <a:ext uri="{FF2B5EF4-FFF2-40B4-BE49-F238E27FC236}">
                <a16:creationId xmlns:a16="http://schemas.microsoft.com/office/drawing/2014/main" id="{BFE8A696-9CF3-44E6-B08D-CE590D7243D8}"/>
              </a:ext>
            </a:extLst>
          </p:cNvPr>
          <p:cNvSpPr>
            <a:spLocks noGrp="1" noChangeArrowheads="1"/>
          </p:cNvSpPr>
          <p:nvPr>
            <p:ph type="body" idx="1"/>
          </p:nvPr>
        </p:nvSpPr>
        <p:spPr>
          <a:noFill/>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08310E73-901E-49F1-A9BA-E9A1CC9C04E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6A4B527-D474-4166-8F8E-104FF0E4FAC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0A14548-A1D7-441F-B56F-CC34F717A81E}"/>
              </a:ext>
            </a:extLst>
          </p:cNvPr>
          <p:cNvSpPr>
            <a:spLocks noGrp="1" noChangeArrowheads="1"/>
          </p:cNvSpPr>
          <p:nvPr>
            <p:ph type="sldNum" sz="quarter" idx="12"/>
          </p:nvPr>
        </p:nvSpPr>
        <p:spPr>
          <a:ln/>
        </p:spPr>
        <p:txBody>
          <a:bodyPr/>
          <a:lstStyle>
            <a:lvl1pPr>
              <a:defRPr/>
            </a:lvl1pPr>
          </a:lstStyle>
          <a:p>
            <a:fld id="{0E78626C-6812-48DB-875C-5158B51D5F67}" type="slidenum">
              <a:rPr lang="en-US" altLang="en-US"/>
              <a:pPr/>
              <a:t>‹#›</a:t>
            </a:fld>
            <a:endParaRPr lang="en-US" altLang="en-US"/>
          </a:p>
        </p:txBody>
      </p:sp>
    </p:spTree>
    <p:extLst>
      <p:ext uri="{BB962C8B-B14F-4D97-AF65-F5344CB8AC3E}">
        <p14:creationId xmlns:p14="http://schemas.microsoft.com/office/powerpoint/2010/main" val="38462901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D5B7E05-FF70-41D3-9A71-5EF5F6FE3F3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A2BF943-CC21-4065-A72D-05CE25CDE61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A026CA7-1AA7-41EE-A13E-B0D77759D2A9}"/>
              </a:ext>
            </a:extLst>
          </p:cNvPr>
          <p:cNvSpPr>
            <a:spLocks noGrp="1" noChangeArrowheads="1"/>
          </p:cNvSpPr>
          <p:nvPr>
            <p:ph type="sldNum" sz="quarter" idx="12"/>
          </p:nvPr>
        </p:nvSpPr>
        <p:spPr>
          <a:ln/>
        </p:spPr>
        <p:txBody>
          <a:bodyPr/>
          <a:lstStyle>
            <a:lvl1pPr>
              <a:defRPr/>
            </a:lvl1pPr>
          </a:lstStyle>
          <a:p>
            <a:fld id="{086015AB-6686-4834-949E-EEFA9EA7505C}" type="slidenum">
              <a:rPr lang="en-US" altLang="en-US"/>
              <a:pPr/>
              <a:t>‹#›</a:t>
            </a:fld>
            <a:endParaRPr lang="en-US" altLang="en-US"/>
          </a:p>
        </p:txBody>
      </p:sp>
    </p:spTree>
    <p:extLst>
      <p:ext uri="{BB962C8B-B14F-4D97-AF65-F5344CB8AC3E}">
        <p14:creationId xmlns:p14="http://schemas.microsoft.com/office/powerpoint/2010/main" val="9210514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0496069-A3D5-4F2A-8F61-939913FC799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F9F714E-5606-4DAC-A550-137A128BC5D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06BB6F2-B46F-46FB-ABAB-FF8FD572240F}"/>
              </a:ext>
            </a:extLst>
          </p:cNvPr>
          <p:cNvSpPr>
            <a:spLocks noGrp="1" noChangeArrowheads="1"/>
          </p:cNvSpPr>
          <p:nvPr>
            <p:ph type="sldNum" sz="quarter" idx="12"/>
          </p:nvPr>
        </p:nvSpPr>
        <p:spPr>
          <a:ln/>
        </p:spPr>
        <p:txBody>
          <a:bodyPr/>
          <a:lstStyle>
            <a:lvl1pPr>
              <a:defRPr/>
            </a:lvl1pPr>
          </a:lstStyle>
          <a:p>
            <a:fld id="{30B257B2-01A4-48DE-A90E-7A9434E910D7}" type="slidenum">
              <a:rPr lang="en-US" altLang="en-US"/>
              <a:pPr/>
              <a:t>‹#›</a:t>
            </a:fld>
            <a:endParaRPr lang="en-US" altLang="en-US"/>
          </a:p>
        </p:txBody>
      </p:sp>
    </p:spTree>
    <p:extLst>
      <p:ext uri="{BB962C8B-B14F-4D97-AF65-F5344CB8AC3E}">
        <p14:creationId xmlns:p14="http://schemas.microsoft.com/office/powerpoint/2010/main" val="22790928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20629989-3E4D-487F-A452-28082F71D89A}"/>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08147201-75EB-49B4-B037-BFCC7B5281F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2D14F812-91CB-432F-881F-66B832A2F2EF}"/>
              </a:ext>
            </a:extLst>
          </p:cNvPr>
          <p:cNvSpPr>
            <a:spLocks noGrp="1" noChangeArrowheads="1"/>
          </p:cNvSpPr>
          <p:nvPr>
            <p:ph type="sldNum" sz="quarter" idx="12"/>
          </p:nvPr>
        </p:nvSpPr>
        <p:spPr>
          <a:ln/>
        </p:spPr>
        <p:txBody>
          <a:bodyPr/>
          <a:lstStyle>
            <a:lvl1pPr>
              <a:defRPr/>
            </a:lvl1pPr>
          </a:lstStyle>
          <a:p>
            <a:fld id="{8F02AD47-5799-48E4-84E6-B37C00A7B836}" type="slidenum">
              <a:rPr lang="en-US" altLang="en-US"/>
              <a:pPr/>
              <a:t>‹#›</a:t>
            </a:fld>
            <a:endParaRPr lang="en-US" altLang="en-US"/>
          </a:p>
        </p:txBody>
      </p:sp>
    </p:spTree>
    <p:extLst>
      <p:ext uri="{BB962C8B-B14F-4D97-AF65-F5344CB8AC3E}">
        <p14:creationId xmlns:p14="http://schemas.microsoft.com/office/powerpoint/2010/main" val="30063913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4">
            <a:extLst>
              <a:ext uri="{FF2B5EF4-FFF2-40B4-BE49-F238E27FC236}">
                <a16:creationId xmlns:a16="http://schemas.microsoft.com/office/drawing/2014/main" id="{D358FD48-1629-46C8-A0C3-72FF71D46A3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2645101-B1F2-44FD-8E8B-C31F17E4E17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1647713-B68D-4CFE-8E10-42368854BFFC}"/>
              </a:ext>
            </a:extLst>
          </p:cNvPr>
          <p:cNvSpPr>
            <a:spLocks noGrp="1" noChangeArrowheads="1"/>
          </p:cNvSpPr>
          <p:nvPr>
            <p:ph type="sldNum" sz="quarter" idx="12"/>
          </p:nvPr>
        </p:nvSpPr>
        <p:spPr>
          <a:ln/>
        </p:spPr>
        <p:txBody>
          <a:bodyPr/>
          <a:lstStyle>
            <a:lvl1pPr>
              <a:defRPr/>
            </a:lvl1pPr>
          </a:lstStyle>
          <a:p>
            <a:fld id="{855A59D0-28FC-44AF-AB8F-A650B3E77D6D}" type="slidenum">
              <a:rPr lang="en-US" altLang="en-US"/>
              <a:pPr/>
              <a:t>‹#›</a:t>
            </a:fld>
            <a:endParaRPr lang="en-US" altLang="en-US"/>
          </a:p>
        </p:txBody>
      </p:sp>
    </p:spTree>
    <p:extLst>
      <p:ext uri="{BB962C8B-B14F-4D97-AF65-F5344CB8AC3E}">
        <p14:creationId xmlns:p14="http://schemas.microsoft.com/office/powerpoint/2010/main" val="36727708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943B5993-A73A-46F0-A374-68657E83B6A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16218921-8360-4478-8089-95091E79D70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088BDEA1-EEAE-4401-A96C-CD81D6E5D090}"/>
              </a:ext>
            </a:extLst>
          </p:cNvPr>
          <p:cNvSpPr>
            <a:spLocks noGrp="1" noChangeArrowheads="1"/>
          </p:cNvSpPr>
          <p:nvPr>
            <p:ph type="sldNum" sz="quarter" idx="12"/>
          </p:nvPr>
        </p:nvSpPr>
        <p:spPr>
          <a:ln/>
        </p:spPr>
        <p:txBody>
          <a:bodyPr/>
          <a:lstStyle>
            <a:lvl1pPr>
              <a:defRPr/>
            </a:lvl1pPr>
          </a:lstStyle>
          <a:p>
            <a:fld id="{C4F7CB31-FC0A-4477-AE60-3E97AD0DFD39}" type="slidenum">
              <a:rPr lang="en-US" altLang="en-US"/>
              <a:pPr/>
              <a:t>‹#›</a:t>
            </a:fld>
            <a:endParaRPr lang="en-US" altLang="en-US"/>
          </a:p>
        </p:txBody>
      </p:sp>
    </p:spTree>
    <p:extLst>
      <p:ext uri="{BB962C8B-B14F-4D97-AF65-F5344CB8AC3E}">
        <p14:creationId xmlns:p14="http://schemas.microsoft.com/office/powerpoint/2010/main" val="1283154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58AE2E8-7E7D-474D-A5B9-D8552F21B07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D8CFBEE-F1D2-40FB-AF1F-F1AA28E9611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85792E7-F1ED-44BD-9B6E-C78AF77CAC95}"/>
              </a:ext>
            </a:extLst>
          </p:cNvPr>
          <p:cNvSpPr>
            <a:spLocks noGrp="1" noChangeArrowheads="1"/>
          </p:cNvSpPr>
          <p:nvPr>
            <p:ph type="sldNum" sz="quarter" idx="12"/>
          </p:nvPr>
        </p:nvSpPr>
        <p:spPr>
          <a:ln/>
        </p:spPr>
        <p:txBody>
          <a:bodyPr/>
          <a:lstStyle>
            <a:lvl1pPr>
              <a:defRPr/>
            </a:lvl1pPr>
          </a:lstStyle>
          <a:p>
            <a:fld id="{68FE7A95-964B-48D1-8FB1-46913FAF4FA3}" type="slidenum">
              <a:rPr lang="en-US" altLang="en-US"/>
              <a:pPr/>
              <a:t>‹#›</a:t>
            </a:fld>
            <a:endParaRPr lang="en-US" altLang="en-US"/>
          </a:p>
        </p:txBody>
      </p:sp>
    </p:spTree>
    <p:extLst>
      <p:ext uri="{BB962C8B-B14F-4D97-AF65-F5344CB8AC3E}">
        <p14:creationId xmlns:p14="http://schemas.microsoft.com/office/powerpoint/2010/main" val="29689265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01B476B-2618-4CE2-9511-A01075EE69B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C2A8928-6B4E-405B-855F-3DF29A8C17C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F03B9F3-CC80-4A04-BC8E-4B89853B8D84}"/>
              </a:ext>
            </a:extLst>
          </p:cNvPr>
          <p:cNvSpPr>
            <a:spLocks noGrp="1" noChangeArrowheads="1"/>
          </p:cNvSpPr>
          <p:nvPr>
            <p:ph type="sldNum" sz="quarter" idx="12"/>
          </p:nvPr>
        </p:nvSpPr>
        <p:spPr>
          <a:ln/>
        </p:spPr>
        <p:txBody>
          <a:bodyPr/>
          <a:lstStyle>
            <a:lvl1pPr>
              <a:defRPr/>
            </a:lvl1pPr>
          </a:lstStyle>
          <a:p>
            <a:fld id="{EFEEC82D-4B09-48A0-AD64-D86981FD6805}" type="slidenum">
              <a:rPr lang="en-US" altLang="en-US"/>
              <a:pPr/>
              <a:t>‹#›</a:t>
            </a:fld>
            <a:endParaRPr lang="en-US" altLang="en-US"/>
          </a:p>
        </p:txBody>
      </p:sp>
    </p:spTree>
    <p:extLst>
      <p:ext uri="{BB962C8B-B14F-4D97-AF65-F5344CB8AC3E}">
        <p14:creationId xmlns:p14="http://schemas.microsoft.com/office/powerpoint/2010/main" val="20799638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659F9C6-9F84-4331-8ED5-06173D58728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CABCA7C-E579-442F-855A-592FAA79E41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5B6D1BD-2D64-414D-921C-D6E12ABEC9B2}"/>
              </a:ext>
            </a:extLst>
          </p:cNvPr>
          <p:cNvSpPr>
            <a:spLocks noGrp="1" noChangeArrowheads="1"/>
          </p:cNvSpPr>
          <p:nvPr>
            <p:ph type="sldNum" sz="quarter" idx="12"/>
          </p:nvPr>
        </p:nvSpPr>
        <p:spPr>
          <a:ln/>
        </p:spPr>
        <p:txBody>
          <a:bodyPr/>
          <a:lstStyle>
            <a:lvl1pPr>
              <a:defRPr/>
            </a:lvl1pPr>
          </a:lstStyle>
          <a:p>
            <a:fld id="{ABA02F8C-692A-496D-A18E-AA43C11CB9E8}" type="slidenum">
              <a:rPr lang="en-US" altLang="en-US"/>
              <a:pPr/>
              <a:t>‹#›</a:t>
            </a:fld>
            <a:endParaRPr lang="en-US" altLang="en-US"/>
          </a:p>
        </p:txBody>
      </p:sp>
    </p:spTree>
    <p:extLst>
      <p:ext uri="{BB962C8B-B14F-4D97-AF65-F5344CB8AC3E}">
        <p14:creationId xmlns:p14="http://schemas.microsoft.com/office/powerpoint/2010/main" val="17562763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B2859BE-8FD3-40CF-9833-5EFFBFCB1D7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7E878F2-985D-4DBF-9688-180C45E666B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B0D8BAC-8E48-4027-8EA0-08481B4ACCF3}"/>
              </a:ext>
            </a:extLst>
          </p:cNvPr>
          <p:cNvSpPr>
            <a:spLocks noGrp="1" noChangeArrowheads="1"/>
          </p:cNvSpPr>
          <p:nvPr>
            <p:ph type="sldNum" sz="quarter" idx="12"/>
          </p:nvPr>
        </p:nvSpPr>
        <p:spPr>
          <a:ln/>
        </p:spPr>
        <p:txBody>
          <a:bodyPr/>
          <a:lstStyle>
            <a:lvl1pPr>
              <a:defRPr/>
            </a:lvl1pPr>
          </a:lstStyle>
          <a:p>
            <a:fld id="{87F9C1B9-AB06-4304-96D5-272D99A6CCB9}" type="slidenum">
              <a:rPr lang="en-US" altLang="en-US"/>
              <a:pPr/>
              <a:t>‹#›</a:t>
            </a:fld>
            <a:endParaRPr lang="en-US" altLang="en-US"/>
          </a:p>
        </p:txBody>
      </p:sp>
    </p:spTree>
    <p:extLst>
      <p:ext uri="{BB962C8B-B14F-4D97-AF65-F5344CB8AC3E}">
        <p14:creationId xmlns:p14="http://schemas.microsoft.com/office/powerpoint/2010/main" val="6430163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F150B91-BAB3-4511-BEEB-576D585C3E7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DDB53E4-3855-4273-8320-9BBF2E4ABA7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A4DB1AB-0AE3-4615-8A33-55C08BA43DC5}"/>
              </a:ext>
            </a:extLst>
          </p:cNvPr>
          <p:cNvSpPr>
            <a:spLocks noGrp="1" noChangeArrowheads="1"/>
          </p:cNvSpPr>
          <p:nvPr>
            <p:ph type="sldNum" sz="quarter" idx="12"/>
          </p:nvPr>
        </p:nvSpPr>
        <p:spPr>
          <a:ln/>
        </p:spPr>
        <p:txBody>
          <a:bodyPr/>
          <a:lstStyle>
            <a:lvl1pPr>
              <a:defRPr/>
            </a:lvl1pPr>
          </a:lstStyle>
          <a:p>
            <a:fld id="{B7EE5D32-35CE-4855-A820-AE1CE2DE0BF9}" type="slidenum">
              <a:rPr lang="en-US" altLang="en-US"/>
              <a:pPr/>
              <a:t>‹#›</a:t>
            </a:fld>
            <a:endParaRPr lang="en-US" altLang="en-US"/>
          </a:p>
        </p:txBody>
      </p:sp>
    </p:spTree>
    <p:extLst>
      <p:ext uri="{BB962C8B-B14F-4D97-AF65-F5344CB8AC3E}">
        <p14:creationId xmlns:p14="http://schemas.microsoft.com/office/powerpoint/2010/main" val="23041820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078F50B-6075-49BC-AFCE-1BD0470B765E}"/>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1D49860A-161F-452B-9720-DEB93600205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09745883-8DA7-4C59-ABFA-4327F81C1FC6}"/>
              </a:ext>
            </a:extLst>
          </p:cNvPr>
          <p:cNvSpPr>
            <a:spLocks noGrp="1" noChangeArrowheads="1"/>
          </p:cNvSpPr>
          <p:nvPr>
            <p:ph type="sldNum" sz="quarter" idx="12"/>
          </p:nvPr>
        </p:nvSpPr>
        <p:spPr>
          <a:ln/>
        </p:spPr>
        <p:txBody>
          <a:bodyPr/>
          <a:lstStyle>
            <a:lvl1pPr>
              <a:defRPr/>
            </a:lvl1pPr>
          </a:lstStyle>
          <a:p>
            <a:fld id="{9E7F1F07-AD63-4333-AEB7-1BDBBAF671F7}" type="slidenum">
              <a:rPr lang="en-US" altLang="en-US"/>
              <a:pPr/>
              <a:t>‹#›</a:t>
            </a:fld>
            <a:endParaRPr lang="en-US" altLang="en-US"/>
          </a:p>
        </p:txBody>
      </p:sp>
    </p:spTree>
    <p:extLst>
      <p:ext uri="{BB962C8B-B14F-4D97-AF65-F5344CB8AC3E}">
        <p14:creationId xmlns:p14="http://schemas.microsoft.com/office/powerpoint/2010/main" val="41109509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7A69D4D-EC31-485D-9403-0306B6C05970}"/>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D350286F-4739-4B65-B44E-69315CA1DE5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8A883AC-EC02-42F0-AA76-15F834441A06}"/>
              </a:ext>
            </a:extLst>
          </p:cNvPr>
          <p:cNvSpPr>
            <a:spLocks noGrp="1" noChangeArrowheads="1"/>
          </p:cNvSpPr>
          <p:nvPr>
            <p:ph type="sldNum" sz="quarter" idx="12"/>
          </p:nvPr>
        </p:nvSpPr>
        <p:spPr>
          <a:ln/>
        </p:spPr>
        <p:txBody>
          <a:bodyPr/>
          <a:lstStyle>
            <a:lvl1pPr>
              <a:defRPr/>
            </a:lvl1pPr>
          </a:lstStyle>
          <a:p>
            <a:fld id="{C2B963A3-6780-4524-AB92-50041BF09B23}" type="slidenum">
              <a:rPr lang="en-US" altLang="en-US"/>
              <a:pPr/>
              <a:t>‹#›</a:t>
            </a:fld>
            <a:endParaRPr lang="en-US" altLang="en-US"/>
          </a:p>
        </p:txBody>
      </p:sp>
    </p:spTree>
    <p:extLst>
      <p:ext uri="{BB962C8B-B14F-4D97-AF65-F5344CB8AC3E}">
        <p14:creationId xmlns:p14="http://schemas.microsoft.com/office/powerpoint/2010/main" val="29269155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0B47EB7-8594-4A42-8D9C-14FE54D428D0}"/>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CA8AD075-73D7-423F-B399-09CA78A8E94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07C8E24D-6297-4A60-A4F4-C2141BA52867}"/>
              </a:ext>
            </a:extLst>
          </p:cNvPr>
          <p:cNvSpPr>
            <a:spLocks noGrp="1" noChangeArrowheads="1"/>
          </p:cNvSpPr>
          <p:nvPr>
            <p:ph type="sldNum" sz="quarter" idx="12"/>
          </p:nvPr>
        </p:nvSpPr>
        <p:spPr>
          <a:ln/>
        </p:spPr>
        <p:txBody>
          <a:bodyPr/>
          <a:lstStyle>
            <a:lvl1pPr>
              <a:defRPr/>
            </a:lvl1pPr>
          </a:lstStyle>
          <a:p>
            <a:fld id="{9F0E83B3-ECEE-4548-BE66-2F650665CB36}" type="slidenum">
              <a:rPr lang="en-US" altLang="en-US"/>
              <a:pPr/>
              <a:t>‹#›</a:t>
            </a:fld>
            <a:endParaRPr lang="en-US" altLang="en-US"/>
          </a:p>
        </p:txBody>
      </p:sp>
    </p:spTree>
    <p:extLst>
      <p:ext uri="{BB962C8B-B14F-4D97-AF65-F5344CB8AC3E}">
        <p14:creationId xmlns:p14="http://schemas.microsoft.com/office/powerpoint/2010/main" val="32829928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2C1A28D-B511-4AE1-B7E6-1A47B0F575F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399534B-933D-458E-817E-C42AF6D6FFD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B35BFEC-390E-43FC-A902-0A7EFCACA3BF}"/>
              </a:ext>
            </a:extLst>
          </p:cNvPr>
          <p:cNvSpPr>
            <a:spLocks noGrp="1" noChangeArrowheads="1"/>
          </p:cNvSpPr>
          <p:nvPr>
            <p:ph type="sldNum" sz="quarter" idx="12"/>
          </p:nvPr>
        </p:nvSpPr>
        <p:spPr>
          <a:ln/>
        </p:spPr>
        <p:txBody>
          <a:bodyPr/>
          <a:lstStyle>
            <a:lvl1pPr>
              <a:defRPr/>
            </a:lvl1pPr>
          </a:lstStyle>
          <a:p>
            <a:fld id="{60779E6C-7452-4668-9C8E-68C4CCF83C1D}" type="slidenum">
              <a:rPr lang="en-US" altLang="en-US"/>
              <a:pPr/>
              <a:t>‹#›</a:t>
            </a:fld>
            <a:endParaRPr lang="en-US" altLang="en-US"/>
          </a:p>
        </p:txBody>
      </p:sp>
    </p:spTree>
    <p:extLst>
      <p:ext uri="{BB962C8B-B14F-4D97-AF65-F5344CB8AC3E}">
        <p14:creationId xmlns:p14="http://schemas.microsoft.com/office/powerpoint/2010/main" val="2717792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F4A3B27-F97D-4E07-988E-5494F913E35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01BE1AE-3D7A-4DFB-9B68-E49F28720A1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28D7365-EDBF-4FC2-99F8-E7E7BCDC6640}"/>
              </a:ext>
            </a:extLst>
          </p:cNvPr>
          <p:cNvSpPr>
            <a:spLocks noGrp="1" noChangeArrowheads="1"/>
          </p:cNvSpPr>
          <p:nvPr>
            <p:ph type="sldNum" sz="quarter" idx="12"/>
          </p:nvPr>
        </p:nvSpPr>
        <p:spPr>
          <a:ln/>
        </p:spPr>
        <p:txBody>
          <a:bodyPr/>
          <a:lstStyle>
            <a:lvl1pPr>
              <a:defRPr/>
            </a:lvl1pPr>
          </a:lstStyle>
          <a:p>
            <a:fld id="{406851B3-A821-415E-AA5B-0E7A0E780E94}" type="slidenum">
              <a:rPr lang="en-US" altLang="en-US"/>
              <a:pPr/>
              <a:t>‹#›</a:t>
            </a:fld>
            <a:endParaRPr lang="en-US" altLang="en-US"/>
          </a:p>
        </p:txBody>
      </p:sp>
    </p:spTree>
    <p:extLst>
      <p:ext uri="{BB962C8B-B14F-4D97-AF65-F5344CB8AC3E}">
        <p14:creationId xmlns:p14="http://schemas.microsoft.com/office/powerpoint/2010/main" val="14279145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tile tx="0" ty="0" sx="100000" sy="100000" flip="none" algn="tl"/>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4F2FEFA9-513F-4048-BEFD-737482B194D4}"/>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71E9119F-EFD2-48CC-A858-809514561D4D}"/>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F94726B9-D757-4155-8B3E-C40B54B54664}"/>
              </a:ext>
            </a:extLst>
          </p:cNvPr>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400">
                <a:latin typeface="Arial" pitchFamily="34" charset="0"/>
                <a:ea typeface="ＭＳ Ｐゴシック" pitchFamily="34" charset="-128"/>
              </a:defRPr>
            </a:lvl1pPr>
          </a:lstStyle>
          <a:p>
            <a:pPr>
              <a:defRPr/>
            </a:pPr>
            <a:endParaRPr lang="en-US"/>
          </a:p>
        </p:txBody>
      </p:sp>
      <p:sp>
        <p:nvSpPr>
          <p:cNvPr id="1029" name="Rectangle 5">
            <a:extLst>
              <a:ext uri="{FF2B5EF4-FFF2-40B4-BE49-F238E27FC236}">
                <a16:creationId xmlns:a16="http://schemas.microsoft.com/office/drawing/2014/main" id="{CB48C2CC-F870-48C6-A262-2247157CAC5E}"/>
              </a:ext>
            </a:extLst>
          </p:cNvPr>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a:defRPr sz="1400">
                <a:latin typeface="Arial" pitchFamily="34" charset="0"/>
                <a:ea typeface="ＭＳ Ｐゴシック" pitchFamily="34" charset="-128"/>
              </a:defRPr>
            </a:lvl1pPr>
          </a:lstStyle>
          <a:p>
            <a:pPr>
              <a:defRPr/>
            </a:pPr>
            <a:endParaRPr lang="en-US"/>
          </a:p>
        </p:txBody>
      </p:sp>
      <p:sp>
        <p:nvSpPr>
          <p:cNvPr id="1030" name="Rectangle 6">
            <a:extLst>
              <a:ext uri="{FF2B5EF4-FFF2-40B4-BE49-F238E27FC236}">
                <a16:creationId xmlns:a16="http://schemas.microsoft.com/office/drawing/2014/main" id="{E1CF34B6-FFB0-4D81-8460-F20B1FFB9675}"/>
              </a:ext>
            </a:extLst>
          </p:cNvPr>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400"/>
            </a:lvl1pPr>
          </a:lstStyle>
          <a:p>
            <a:fld id="{3362A8B7-9EB0-4395-93B8-8FF151C7979E}"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pitchFamily="34" charset="0"/>
          <a:ea typeface="MS PGothic" pitchFamily="34" charset="-128"/>
        </a:defRPr>
      </a:lvl2pPr>
      <a:lvl3pPr algn="ctr" rtl="0" eaLnBrk="0" fontAlgn="base" hangingPunct="0">
        <a:spcBef>
          <a:spcPct val="0"/>
        </a:spcBef>
        <a:spcAft>
          <a:spcPct val="0"/>
        </a:spcAft>
        <a:defRPr sz="4400">
          <a:solidFill>
            <a:schemeClr val="tx2"/>
          </a:solidFill>
          <a:latin typeface="Arial" pitchFamily="34" charset="0"/>
          <a:ea typeface="MS PGothic" pitchFamily="34" charset="-128"/>
        </a:defRPr>
      </a:lvl3pPr>
      <a:lvl4pPr algn="ctr" rtl="0" eaLnBrk="0" fontAlgn="base" hangingPunct="0">
        <a:spcBef>
          <a:spcPct val="0"/>
        </a:spcBef>
        <a:spcAft>
          <a:spcPct val="0"/>
        </a:spcAft>
        <a:defRPr sz="4400">
          <a:solidFill>
            <a:schemeClr val="tx2"/>
          </a:solidFill>
          <a:latin typeface="Arial" pitchFamily="34" charset="0"/>
          <a:ea typeface="MS PGothic" pitchFamily="34" charset="-128"/>
        </a:defRPr>
      </a:lvl4pPr>
      <a:lvl5pPr algn="ctr" rtl="0" eaLnBrk="0" fontAlgn="base" hangingPunct="0">
        <a:spcBef>
          <a:spcPct val="0"/>
        </a:spcBef>
        <a:spcAft>
          <a:spcPct val="0"/>
        </a:spcAft>
        <a:defRPr sz="4400">
          <a:solidFill>
            <a:schemeClr val="tx2"/>
          </a:solidFill>
          <a:latin typeface="Arial" pitchFamily="34" charset="0"/>
          <a:ea typeface="MS PGothic" pitchFamily="34" charset="-128"/>
        </a:defRPr>
      </a:lvl5pPr>
      <a:lvl6pPr marL="457200" algn="ctr" rtl="0" fontAlgn="base">
        <a:spcBef>
          <a:spcPct val="0"/>
        </a:spcBef>
        <a:spcAft>
          <a:spcPct val="0"/>
        </a:spcAft>
        <a:defRPr sz="4400">
          <a:solidFill>
            <a:schemeClr val="tx2"/>
          </a:solidFill>
          <a:latin typeface="Arial" pitchFamily="34" charset="0"/>
          <a:ea typeface="ＭＳ Ｐゴシック" pitchFamily="34" charset="-128"/>
        </a:defRPr>
      </a:lvl6pPr>
      <a:lvl7pPr marL="914400" algn="ctr" rtl="0" fontAlgn="base">
        <a:spcBef>
          <a:spcPct val="0"/>
        </a:spcBef>
        <a:spcAft>
          <a:spcPct val="0"/>
        </a:spcAft>
        <a:defRPr sz="4400">
          <a:solidFill>
            <a:schemeClr val="tx2"/>
          </a:solidFill>
          <a:latin typeface="Arial" pitchFamily="34" charset="0"/>
          <a:ea typeface="ＭＳ Ｐゴシック" pitchFamily="34" charset="-128"/>
        </a:defRPr>
      </a:lvl7pPr>
      <a:lvl8pPr marL="1371600" algn="ctr" rtl="0" fontAlgn="base">
        <a:spcBef>
          <a:spcPct val="0"/>
        </a:spcBef>
        <a:spcAft>
          <a:spcPct val="0"/>
        </a:spcAft>
        <a:defRPr sz="4400">
          <a:solidFill>
            <a:schemeClr val="tx2"/>
          </a:solidFill>
          <a:latin typeface="Arial" pitchFamily="34" charset="0"/>
          <a:ea typeface="ＭＳ Ｐゴシック" pitchFamily="34" charset="-128"/>
        </a:defRPr>
      </a:lvl8pPr>
      <a:lvl9pPr marL="1828800" algn="ctr" rtl="0" fontAlgn="base">
        <a:spcBef>
          <a:spcPct val="0"/>
        </a:spcBef>
        <a:spcAft>
          <a:spcPct val="0"/>
        </a:spcAft>
        <a:defRPr sz="4400">
          <a:solidFill>
            <a:schemeClr val="tx2"/>
          </a:solidFill>
          <a:latin typeface="Arial" pitchFamily="34" charset="0"/>
          <a:ea typeface="ＭＳ Ｐゴシック" pitchFamily="3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14.jpeg"/><Relationship Id="rId4" Type="http://schemas.openxmlformats.org/officeDocument/2006/relationships/image" Target="../media/image13.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5.jpeg"/><Relationship Id="rId7"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hyperlink" Target="http://www.swagattours.com/rajasthan-overview/gifs/people-rajasthan.jpg"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3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hyperlink" Target="http://cnnphotos.blogs.cnn.com/2013/04/17/exploring-farms-from-above/"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C14914D9-2EAC-458B-8A62-CC886C8EB45A}"/>
              </a:ext>
            </a:extLst>
          </p:cNvPr>
          <p:cNvSpPr>
            <a:spLocks noChangeArrowheads="1"/>
          </p:cNvSpPr>
          <p:nvPr/>
        </p:nvSpPr>
        <p:spPr bwMode="auto">
          <a:xfrm>
            <a:off x="-21295" y="65759"/>
            <a:ext cx="9067800" cy="1661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en-US" altLang="en-US" sz="2800" u="sng" dirty="0">
                <a:latin typeface="Garamond" panose="02020404030301010803" pitchFamily="18" charset="0"/>
                <a:ea typeface="Times New Roman" panose="02020603050405020304" pitchFamily="18" charset="0"/>
                <a:cs typeface="Arial" panose="020B0604020202020204" pitchFamily="34" charset="0"/>
              </a:rPr>
              <a:t>Mr. Nelson – APHG</a:t>
            </a:r>
            <a:endParaRPr lang="en-US" altLang="en-US" sz="700" dirty="0">
              <a:latin typeface="Garamond" panose="02020404030301010803" pitchFamily="18" charset="0"/>
              <a:ea typeface="Times New Roman" panose="02020603050405020304" pitchFamily="18" charset="0"/>
              <a:cs typeface="Arial" panose="020B0604020202020204" pitchFamily="34" charset="0"/>
            </a:endParaRPr>
          </a:p>
          <a:p>
            <a:pPr algn="ctr">
              <a:spcBef>
                <a:spcPct val="0"/>
              </a:spcBef>
              <a:buFontTx/>
              <a:buNone/>
            </a:pPr>
            <a:r>
              <a:rPr lang="en-US" altLang="en-US" sz="2800" u="sng" dirty="0">
                <a:latin typeface="Garamond" panose="02020404030301010803" pitchFamily="18" charset="0"/>
                <a:ea typeface="Times New Roman" panose="02020603050405020304" pitchFamily="18" charset="0"/>
                <a:cs typeface="Arial" panose="020B0604020202020204" pitchFamily="34" charset="0"/>
              </a:rPr>
              <a:t>nelsonsaphumangeography@gmail.com </a:t>
            </a:r>
            <a:r>
              <a:rPr lang="en-US" altLang="en-US" sz="2800" b="1" u="sng" dirty="0">
                <a:latin typeface="Garamond" panose="02020404030301010803" pitchFamily="18" charset="0"/>
                <a:ea typeface="Times New Roman" panose="02020603050405020304" pitchFamily="18" charset="0"/>
                <a:cs typeface="Arial" panose="020B0604020202020204" pitchFamily="34" charset="0"/>
              </a:rPr>
              <a:t>(email)</a:t>
            </a:r>
            <a:endParaRPr lang="en-US" altLang="en-US" sz="700" b="1" dirty="0">
              <a:latin typeface="Garamond" panose="02020404030301010803" pitchFamily="18" charset="0"/>
              <a:ea typeface="Times New Roman" panose="02020603050405020304" pitchFamily="18" charset="0"/>
              <a:cs typeface="Arial" panose="020B0604020202020204" pitchFamily="34" charset="0"/>
            </a:endParaRPr>
          </a:p>
          <a:p>
            <a:pPr algn="ctr">
              <a:spcBef>
                <a:spcPct val="0"/>
              </a:spcBef>
              <a:buFontTx/>
              <a:buNone/>
            </a:pPr>
            <a:r>
              <a:rPr lang="en-US" altLang="en-US" sz="2800" b="1" u="sng" dirty="0">
                <a:latin typeface="Garamond" panose="02020404030301010803" pitchFamily="18" charset="0"/>
                <a:ea typeface="Times New Roman" panose="02020603050405020304" pitchFamily="18" charset="0"/>
                <a:cs typeface="Arial" panose="020B0604020202020204" pitchFamily="34" charset="0"/>
              </a:rPr>
              <a:t>Class Website:</a:t>
            </a:r>
            <a:r>
              <a:rPr lang="en-US" altLang="en-US" sz="2800" b="1" dirty="0">
                <a:latin typeface="Garamond" panose="02020404030301010803" pitchFamily="18" charset="0"/>
                <a:ea typeface="Times New Roman" panose="02020603050405020304" pitchFamily="18" charset="0"/>
                <a:cs typeface="Arial" panose="020B0604020202020204" pitchFamily="34" charset="0"/>
              </a:rPr>
              <a:t> </a:t>
            </a:r>
            <a:r>
              <a:rPr lang="en-US" altLang="en-US" sz="2800" dirty="0">
                <a:latin typeface="Garamond" panose="02020404030301010803" pitchFamily="18" charset="0"/>
                <a:ea typeface="Times New Roman" panose="02020603050405020304" pitchFamily="18" charset="0"/>
                <a:cs typeface="Arial" panose="020B0604020202020204" pitchFamily="34" charset="0"/>
              </a:rPr>
              <a:t>http://nelsonsaphumangeography.weebly.com</a:t>
            </a:r>
            <a:endParaRPr lang="en-US" altLang="en-US" sz="700" dirty="0">
              <a:latin typeface="Garamond" panose="02020404030301010803" pitchFamily="18" charset="0"/>
              <a:ea typeface="Times New Roman" panose="02020603050405020304" pitchFamily="18" charset="0"/>
              <a:cs typeface="Arial" panose="020B0604020202020204" pitchFamily="34" charset="0"/>
            </a:endParaRPr>
          </a:p>
          <a:p>
            <a:pPr>
              <a:spcBef>
                <a:spcPct val="0"/>
              </a:spcBef>
              <a:buFontTx/>
              <a:buNone/>
            </a:pPr>
            <a:endParaRPr lang="en-US" altLang="en-US" sz="1800" dirty="0">
              <a:ea typeface="Times New Roman" panose="02020603050405020304" pitchFamily="18" charset="0"/>
              <a:cs typeface="Arial" panose="020B0604020202020204" pitchFamily="34" charset="0"/>
            </a:endParaRPr>
          </a:p>
        </p:txBody>
      </p:sp>
      <p:pic>
        <p:nvPicPr>
          <p:cNvPr id="2051" name="Picture 1" descr="MapHeader10">
            <a:extLst>
              <a:ext uri="{FF2B5EF4-FFF2-40B4-BE49-F238E27FC236}">
                <a16:creationId xmlns:a16="http://schemas.microsoft.com/office/drawing/2014/main" id="{4B340ED6-8BCB-4B24-8265-3987F8DA46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2002" y="1506042"/>
            <a:ext cx="4555195" cy="2055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4">
            <a:extLst>
              <a:ext uri="{FF2B5EF4-FFF2-40B4-BE49-F238E27FC236}">
                <a16:creationId xmlns:a16="http://schemas.microsoft.com/office/drawing/2014/main" id="{4EFF247E-9143-4150-80A0-8B647A51CC48}"/>
              </a:ext>
            </a:extLst>
          </p:cNvPr>
          <p:cNvSpPr/>
          <p:nvPr/>
        </p:nvSpPr>
        <p:spPr>
          <a:xfrm>
            <a:off x="0" y="3707848"/>
            <a:ext cx="9160036" cy="308439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latin typeface="Garamond" panose="02020404030301010803" pitchFamily="18" charset="0"/>
              </a:rPr>
              <a:t>Welcome to class!</a:t>
            </a:r>
          </a:p>
          <a:p>
            <a:pPr algn="ctr">
              <a:defRPr/>
            </a:pPr>
            <a:r>
              <a:rPr lang="en-US" b="1" dirty="0">
                <a:latin typeface="Garamond" panose="02020404030301010803" pitchFamily="18" charset="0"/>
              </a:rPr>
              <a:t>This is a modified (shortened) version of the syllabus on the website.</a:t>
            </a:r>
          </a:p>
          <a:p>
            <a:pPr algn="ctr">
              <a:defRPr/>
            </a:pPr>
            <a:r>
              <a:rPr lang="en-US" b="1" dirty="0">
                <a:latin typeface="Garamond" panose="02020404030301010803" pitchFamily="18" charset="0"/>
              </a:rPr>
              <a:t>—Take out your notebooks since you don’t have iPads yet</a:t>
            </a:r>
          </a:p>
          <a:p>
            <a:pPr algn="ctr">
              <a:defRPr/>
            </a:pPr>
            <a:r>
              <a:rPr lang="en-US" b="1" dirty="0">
                <a:latin typeface="Garamond" panose="02020404030301010803" pitchFamily="18" charset="0"/>
              </a:rPr>
              <a:t>—Sit anywhere you like (for now)</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CB949-EE5E-448B-8755-634E6671A3C8}"/>
              </a:ext>
            </a:extLst>
          </p:cNvPr>
          <p:cNvSpPr>
            <a:spLocks noGrp="1"/>
          </p:cNvSpPr>
          <p:nvPr>
            <p:ph type="title"/>
          </p:nvPr>
        </p:nvSpPr>
        <p:spPr>
          <a:xfrm>
            <a:off x="457200" y="76200"/>
            <a:ext cx="8229600" cy="487363"/>
          </a:xfrm>
        </p:spPr>
        <p:txBody>
          <a:bodyPr>
            <a:normAutofit fontScale="90000"/>
          </a:bodyPr>
          <a:lstStyle/>
          <a:p>
            <a:pPr>
              <a:defRPr/>
            </a:pPr>
            <a:r>
              <a:rPr lang="en-US" u="sng" dirty="0">
                <a:latin typeface="Garamond" panose="02020404030301010803" pitchFamily="18" charset="0"/>
              </a:rPr>
              <a:t>So What Do I Do?</a:t>
            </a:r>
          </a:p>
        </p:txBody>
      </p:sp>
      <p:sp>
        <p:nvSpPr>
          <p:cNvPr id="3" name="Content Placeholder 2">
            <a:extLst>
              <a:ext uri="{FF2B5EF4-FFF2-40B4-BE49-F238E27FC236}">
                <a16:creationId xmlns:a16="http://schemas.microsoft.com/office/drawing/2014/main" id="{EFEE0755-909E-40A8-A870-54CD95E1274F}"/>
              </a:ext>
            </a:extLst>
          </p:cNvPr>
          <p:cNvSpPr>
            <a:spLocks noGrp="1"/>
          </p:cNvSpPr>
          <p:nvPr>
            <p:ph idx="1"/>
          </p:nvPr>
        </p:nvSpPr>
        <p:spPr>
          <a:xfrm>
            <a:off x="152400" y="762000"/>
            <a:ext cx="8763000" cy="5867400"/>
          </a:xfrm>
        </p:spPr>
        <p:txBody>
          <a:bodyPr>
            <a:normAutofit lnSpcReduction="10000"/>
          </a:bodyPr>
          <a:lstStyle/>
          <a:p>
            <a:pPr>
              <a:defRPr/>
            </a:pPr>
            <a:r>
              <a:rPr lang="en-US" dirty="0">
                <a:latin typeface="Garamond" panose="02020404030301010803" pitchFamily="18" charset="0"/>
              </a:rPr>
              <a:t>Despite any preconceived notions you may have (no doubt based on personal experience as a student for most of your life), </a:t>
            </a:r>
            <a:r>
              <a:rPr lang="en-US" b="1" i="1" u="sng" dirty="0">
                <a:latin typeface="Garamond" panose="02020404030301010803" pitchFamily="18" charset="0"/>
              </a:rPr>
              <a:t>a teacher’s role is not to read notes off of a screen to you, nor is teaching the act of repeating the textbook aloud to a room full of people over the course of 9 months</a:t>
            </a:r>
            <a:r>
              <a:rPr lang="en-US" dirty="0">
                <a:latin typeface="Garamond" panose="02020404030301010803" pitchFamily="18" charset="0"/>
              </a:rPr>
              <a:t>. You can all read, and you are all intelligent people – my role is to make the confusing words in the textbook easier to understand, provide examples, clarify confusions, help you with strategies to pass tests, help to build your writing skills, and (perhaps most importantly) </a:t>
            </a:r>
            <a:r>
              <a:rPr lang="en-US" u="sng" dirty="0">
                <a:latin typeface="Garamond" panose="02020404030301010803" pitchFamily="18" charset="0"/>
              </a:rPr>
              <a:t>help you learn how to learn</a:t>
            </a:r>
            <a:r>
              <a:rPr lang="en-US" dirty="0">
                <a:latin typeface="Garamond" panose="02020404030301010803" pitchFamily="18" charset="0"/>
              </a:rPr>
              <a:t>.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13">
            <a:extLst>
              <a:ext uri="{FF2B5EF4-FFF2-40B4-BE49-F238E27FC236}">
                <a16:creationId xmlns:a16="http://schemas.microsoft.com/office/drawing/2014/main" id="{F7FF107C-E1C9-49D5-95B9-8F9FB01CAEF1}"/>
              </a:ext>
            </a:extLst>
          </p:cNvPr>
          <p:cNvSpPr>
            <a:spLocks noGrp="1" noChangeArrowheads="1"/>
          </p:cNvSpPr>
          <p:nvPr>
            <p:ph type="title"/>
          </p:nvPr>
        </p:nvSpPr>
        <p:spPr>
          <a:xfrm>
            <a:off x="0" y="0"/>
            <a:ext cx="9144000" cy="1219200"/>
          </a:xfrm>
        </p:spPr>
        <p:txBody>
          <a:bodyPr/>
          <a:lstStyle/>
          <a:p>
            <a:pPr eaLnBrk="1" hangingPunct="1"/>
            <a:r>
              <a:rPr lang="en-US" altLang="en-US" sz="3400" u="sng">
                <a:latin typeface="Garamond" panose="02020404030301010803" pitchFamily="18" charset="0"/>
              </a:rPr>
              <a:t>Topic</a:t>
            </a:r>
            <a:r>
              <a:rPr lang="en-US" altLang="en-US" sz="3400">
                <a:latin typeface="Garamond" panose="02020404030301010803" pitchFamily="18" charset="0"/>
              </a:rPr>
              <a:t>: The “Why of Where” - An Introduction to Human Geography</a:t>
            </a:r>
            <a:endParaRPr lang="en-US" altLang="en-US">
              <a:latin typeface="Garamond" panose="02020404030301010803" pitchFamily="18" charset="0"/>
            </a:endParaRPr>
          </a:p>
        </p:txBody>
      </p:sp>
      <p:sp>
        <p:nvSpPr>
          <p:cNvPr id="8195" name="Rectangle 16">
            <a:extLst>
              <a:ext uri="{FF2B5EF4-FFF2-40B4-BE49-F238E27FC236}">
                <a16:creationId xmlns:a16="http://schemas.microsoft.com/office/drawing/2014/main" id="{5B3D3840-B433-4339-AFAB-8C39E3FFACF9}"/>
              </a:ext>
            </a:extLst>
          </p:cNvPr>
          <p:cNvSpPr>
            <a:spLocks noGrp="1" noChangeArrowheads="1"/>
          </p:cNvSpPr>
          <p:nvPr>
            <p:ph type="body" sz="half" idx="3"/>
          </p:nvPr>
        </p:nvSpPr>
        <p:spPr>
          <a:xfrm>
            <a:off x="17463" y="1143000"/>
            <a:ext cx="8991600" cy="914400"/>
          </a:xfrm>
        </p:spPr>
        <p:txBody>
          <a:bodyPr/>
          <a:lstStyle/>
          <a:p>
            <a:pPr marL="533400" indent="-533400" eaLnBrk="1" hangingPunct="1">
              <a:defRPr/>
            </a:pPr>
            <a:r>
              <a:rPr lang="en-US" altLang="en-US" sz="3100" u="sng" dirty="0">
                <a:latin typeface="Garamond" pitchFamily="18" charset="0"/>
              </a:rPr>
              <a:t>Aim:</a:t>
            </a:r>
            <a:r>
              <a:rPr lang="en-US" altLang="en-US" sz="3100" dirty="0">
                <a:latin typeface="Garamond" pitchFamily="18" charset="0"/>
              </a:rPr>
              <a:t> How can we best develop a spatial perspective?</a:t>
            </a:r>
          </a:p>
          <a:p>
            <a:pPr marL="533400" indent="-533400" eaLnBrk="1" hangingPunct="1">
              <a:defRPr/>
            </a:pPr>
            <a:endParaRPr lang="en-US" altLang="en-US" sz="3100" dirty="0">
              <a:latin typeface="Garamond" pitchFamily="18" charset="0"/>
            </a:endParaRPr>
          </a:p>
          <a:p>
            <a:pPr marL="0" indent="0" eaLnBrk="1" hangingPunct="1">
              <a:buFontTx/>
              <a:buNone/>
              <a:defRPr/>
            </a:pPr>
            <a:endParaRPr lang="en-US" altLang="en-US" sz="3100" dirty="0">
              <a:latin typeface="Garamond" pitchFamily="18" charset="0"/>
            </a:endParaRPr>
          </a:p>
        </p:txBody>
      </p:sp>
      <p:pic>
        <p:nvPicPr>
          <p:cNvPr id="12292" name="Picture 5" descr="Gas-lines-in-Brooklyn--Superstorm-Sandy-jpg">
            <a:extLst>
              <a:ext uri="{FF2B5EF4-FFF2-40B4-BE49-F238E27FC236}">
                <a16:creationId xmlns:a16="http://schemas.microsoft.com/office/drawing/2014/main" id="{8030BF9C-64AE-4B83-AB1A-375F97CB5D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4127500"/>
            <a:ext cx="487838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5">
            <a:extLst>
              <a:ext uri="{FF2B5EF4-FFF2-40B4-BE49-F238E27FC236}">
                <a16:creationId xmlns:a16="http://schemas.microsoft.com/office/drawing/2014/main" id="{D669B524-656D-47FA-AFBB-0DD5BA0B21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1798638"/>
            <a:ext cx="6248400" cy="2233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94" name="Rounded Rectangle 1">
            <a:extLst>
              <a:ext uri="{FF2B5EF4-FFF2-40B4-BE49-F238E27FC236}">
                <a16:creationId xmlns:a16="http://schemas.microsoft.com/office/drawing/2014/main" id="{3CF9F5FE-788D-4F78-AE77-2ED78BE395F8}"/>
              </a:ext>
            </a:extLst>
          </p:cNvPr>
          <p:cNvSpPr>
            <a:spLocks noChangeArrowheads="1"/>
          </p:cNvSpPr>
          <p:nvPr/>
        </p:nvSpPr>
        <p:spPr bwMode="auto">
          <a:xfrm>
            <a:off x="5181600" y="4127500"/>
            <a:ext cx="3581400" cy="2578100"/>
          </a:xfrm>
          <a:prstGeom prst="roundRect">
            <a:avLst>
              <a:gd name="adj" fmla="val 16667"/>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en-US" altLang="en-US" u="sng">
                <a:solidFill>
                  <a:schemeClr val="bg1"/>
                </a:solidFill>
                <a:latin typeface="Garamond" panose="02020404030301010803" pitchFamily="18" charset="0"/>
              </a:rPr>
              <a:t>Do Now: </a:t>
            </a:r>
            <a:r>
              <a:rPr lang="en-US" altLang="en-US">
                <a:solidFill>
                  <a:schemeClr val="bg1"/>
                </a:solidFill>
                <a:latin typeface="Garamond" panose="02020404030301010803" pitchFamily="18" charset="0"/>
              </a:rPr>
              <a:t>Where exactly is the Middle East? Why do we call it that?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world">
            <a:extLst>
              <a:ext uri="{FF2B5EF4-FFF2-40B4-BE49-F238E27FC236}">
                <a16:creationId xmlns:a16="http://schemas.microsoft.com/office/drawing/2014/main" id="{38E56BA8-A1E0-4C71-B1D0-581A6DFC62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125538"/>
            <a:ext cx="8839200" cy="558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ext Box 3">
            <a:extLst>
              <a:ext uri="{FF2B5EF4-FFF2-40B4-BE49-F238E27FC236}">
                <a16:creationId xmlns:a16="http://schemas.microsoft.com/office/drawing/2014/main" id="{95042AC2-25C4-43C0-B7E5-14D558AB2590}"/>
              </a:ext>
            </a:extLst>
          </p:cNvPr>
          <p:cNvSpPr txBox="1">
            <a:spLocks noChangeArrowheads="1"/>
          </p:cNvSpPr>
          <p:nvPr/>
        </p:nvSpPr>
        <p:spPr bwMode="auto">
          <a:xfrm>
            <a:off x="0" y="0"/>
            <a:ext cx="89154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50000"/>
              </a:spcBef>
              <a:buFontTx/>
              <a:buNone/>
            </a:pPr>
            <a:r>
              <a:rPr lang="en-US" altLang="en-US" sz="2000">
                <a:latin typeface="Garamond" panose="02020404030301010803" pitchFamily="18" charset="0"/>
                <a:cs typeface="Arial" panose="020B0604020202020204" pitchFamily="34" charset="0"/>
              </a:rPr>
              <a:t>The terms “Middle East” and “Far East” were in relation to Western Europe (mainly the British Empire) during the 18</a:t>
            </a:r>
            <a:r>
              <a:rPr lang="en-US" altLang="en-US" sz="2000" baseline="30000">
                <a:latin typeface="Garamond" panose="02020404030301010803" pitchFamily="18" charset="0"/>
                <a:cs typeface="Arial" panose="020B0604020202020204" pitchFamily="34" charset="0"/>
              </a:rPr>
              <a:t>th</a:t>
            </a:r>
            <a:r>
              <a:rPr lang="en-US" altLang="en-US" sz="2000">
                <a:latin typeface="Garamond" panose="02020404030301010803" pitchFamily="18" charset="0"/>
                <a:cs typeface="Arial" panose="020B0604020202020204" pitchFamily="34" charset="0"/>
              </a:rPr>
              <a:t> and 19</a:t>
            </a:r>
            <a:r>
              <a:rPr lang="en-US" altLang="en-US" sz="2000" baseline="30000">
                <a:latin typeface="Garamond" panose="02020404030301010803" pitchFamily="18" charset="0"/>
                <a:cs typeface="Arial" panose="020B0604020202020204" pitchFamily="34" charset="0"/>
              </a:rPr>
              <a:t>th</a:t>
            </a:r>
            <a:r>
              <a:rPr lang="en-US" altLang="en-US" sz="2000">
                <a:latin typeface="Garamond" panose="02020404030301010803" pitchFamily="18" charset="0"/>
                <a:cs typeface="Arial" panose="020B0604020202020204" pitchFamily="34" charset="0"/>
              </a:rPr>
              <a:t> centuries.  The correct geographic terms for these places are Southwest Asia and East Asia.</a:t>
            </a:r>
            <a:endParaRPr lang="en-US" altLang="en-US" sz="1800">
              <a:solidFill>
                <a:srgbClr val="FF9900"/>
              </a:solidFill>
              <a:latin typeface="Garamond" panose="02020404030301010803" pitchFamily="18" charset="0"/>
              <a:cs typeface="Arial" panose="020B0604020202020204" pitchFamily="34" charset="0"/>
            </a:endParaRPr>
          </a:p>
        </p:txBody>
      </p:sp>
      <p:sp>
        <p:nvSpPr>
          <p:cNvPr id="13316" name="Oval 4">
            <a:extLst>
              <a:ext uri="{FF2B5EF4-FFF2-40B4-BE49-F238E27FC236}">
                <a16:creationId xmlns:a16="http://schemas.microsoft.com/office/drawing/2014/main" id="{5FAFA078-09F4-43CB-87B3-1B6CF5F8851B}"/>
              </a:ext>
            </a:extLst>
          </p:cNvPr>
          <p:cNvSpPr>
            <a:spLocks noChangeArrowheads="1"/>
          </p:cNvSpPr>
          <p:nvPr/>
        </p:nvSpPr>
        <p:spPr bwMode="auto">
          <a:xfrm>
            <a:off x="685800" y="2743200"/>
            <a:ext cx="685800" cy="685800"/>
          </a:xfrm>
          <a:prstGeom prst="ellipse">
            <a:avLst/>
          </a:prstGeom>
          <a:noFill/>
          <a:ln w="57150">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p>
        </p:txBody>
      </p:sp>
      <p:sp>
        <p:nvSpPr>
          <p:cNvPr id="13317" name="Line 5">
            <a:extLst>
              <a:ext uri="{FF2B5EF4-FFF2-40B4-BE49-F238E27FC236}">
                <a16:creationId xmlns:a16="http://schemas.microsoft.com/office/drawing/2014/main" id="{8D4145B1-12A3-49B5-942C-A37153581475}"/>
              </a:ext>
            </a:extLst>
          </p:cNvPr>
          <p:cNvSpPr>
            <a:spLocks noChangeShapeType="1"/>
          </p:cNvSpPr>
          <p:nvPr/>
        </p:nvSpPr>
        <p:spPr bwMode="auto">
          <a:xfrm>
            <a:off x="1295400" y="3276600"/>
            <a:ext cx="1295400" cy="762000"/>
          </a:xfrm>
          <a:prstGeom prst="line">
            <a:avLst/>
          </a:prstGeom>
          <a:noFill/>
          <a:ln w="571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18" name="Line 6">
            <a:extLst>
              <a:ext uri="{FF2B5EF4-FFF2-40B4-BE49-F238E27FC236}">
                <a16:creationId xmlns:a16="http://schemas.microsoft.com/office/drawing/2014/main" id="{3E035BBE-F996-467E-8316-04FEE6EF7B0D}"/>
              </a:ext>
            </a:extLst>
          </p:cNvPr>
          <p:cNvSpPr>
            <a:spLocks noChangeShapeType="1"/>
          </p:cNvSpPr>
          <p:nvPr/>
        </p:nvSpPr>
        <p:spPr bwMode="auto">
          <a:xfrm>
            <a:off x="1371600" y="3124200"/>
            <a:ext cx="4724400" cy="457200"/>
          </a:xfrm>
          <a:prstGeom prst="line">
            <a:avLst/>
          </a:prstGeom>
          <a:noFill/>
          <a:ln w="571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19" name="Text Box 7">
            <a:extLst>
              <a:ext uri="{FF2B5EF4-FFF2-40B4-BE49-F238E27FC236}">
                <a16:creationId xmlns:a16="http://schemas.microsoft.com/office/drawing/2014/main" id="{FB574928-1AA8-4CC0-85D5-D251F841B454}"/>
              </a:ext>
            </a:extLst>
          </p:cNvPr>
          <p:cNvSpPr txBox="1">
            <a:spLocks noChangeArrowheads="1"/>
          </p:cNvSpPr>
          <p:nvPr/>
        </p:nvSpPr>
        <p:spPr bwMode="auto">
          <a:xfrm>
            <a:off x="2667000" y="4038600"/>
            <a:ext cx="1676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buFontTx/>
              <a:buNone/>
            </a:pPr>
            <a:r>
              <a:rPr lang="en-US" altLang="en-US" sz="1800" b="1">
                <a:solidFill>
                  <a:srgbClr val="000000"/>
                </a:solidFill>
                <a:cs typeface="Arial" panose="020B0604020202020204" pitchFamily="34" charset="0"/>
              </a:rPr>
              <a:t>Southwest Asia</a:t>
            </a:r>
          </a:p>
        </p:txBody>
      </p:sp>
      <p:sp>
        <p:nvSpPr>
          <p:cNvPr id="13320" name="Text Box 8">
            <a:extLst>
              <a:ext uri="{FF2B5EF4-FFF2-40B4-BE49-F238E27FC236}">
                <a16:creationId xmlns:a16="http://schemas.microsoft.com/office/drawing/2014/main" id="{1601340F-AFCF-4A65-8CE8-1E6A2A760C36}"/>
              </a:ext>
            </a:extLst>
          </p:cNvPr>
          <p:cNvSpPr txBox="1">
            <a:spLocks noChangeArrowheads="1"/>
          </p:cNvSpPr>
          <p:nvPr/>
        </p:nvSpPr>
        <p:spPr bwMode="auto">
          <a:xfrm>
            <a:off x="6096000" y="3962400"/>
            <a:ext cx="1600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buFontTx/>
              <a:buNone/>
            </a:pPr>
            <a:r>
              <a:rPr lang="en-US" altLang="en-US" sz="1800" b="1">
                <a:solidFill>
                  <a:srgbClr val="000000"/>
                </a:solidFill>
                <a:cs typeface="Arial" panose="020B0604020202020204" pitchFamily="34" charset="0"/>
              </a:rPr>
              <a:t>East Asia</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Content Placeholder 1">
            <a:extLst>
              <a:ext uri="{FF2B5EF4-FFF2-40B4-BE49-F238E27FC236}">
                <a16:creationId xmlns:a16="http://schemas.microsoft.com/office/drawing/2014/main" id="{83DC2D57-C712-4899-95F2-A0F279DD8CD2}"/>
              </a:ext>
            </a:extLst>
          </p:cNvPr>
          <p:cNvSpPr>
            <a:spLocks noGrp="1"/>
          </p:cNvSpPr>
          <p:nvPr>
            <p:ph/>
          </p:nvPr>
        </p:nvSpPr>
        <p:spPr>
          <a:xfrm>
            <a:off x="685800" y="838200"/>
            <a:ext cx="7772400" cy="5486400"/>
          </a:xfrm>
        </p:spPr>
        <p:txBody>
          <a:bodyPr/>
          <a:lstStyle/>
          <a:p>
            <a:pPr marL="0" indent="0" algn="ctr">
              <a:buFontTx/>
              <a:buNone/>
            </a:pPr>
            <a:r>
              <a:rPr lang="en-US" altLang="en-US" sz="8000">
                <a:latin typeface="Garamond" panose="02020404030301010803" pitchFamily="18" charset="0"/>
              </a:rPr>
              <a:t>Developing a Spatial Perspective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3" name="Rectangle 3">
            <a:extLst>
              <a:ext uri="{FF2B5EF4-FFF2-40B4-BE49-F238E27FC236}">
                <a16:creationId xmlns:a16="http://schemas.microsoft.com/office/drawing/2014/main" id="{B4A6C7B1-A505-4FDF-9FEC-C2D58B92353A}"/>
              </a:ext>
            </a:extLst>
          </p:cNvPr>
          <p:cNvSpPr>
            <a:spLocks noChangeArrowheads="1"/>
          </p:cNvSpPr>
          <p:nvPr/>
        </p:nvSpPr>
        <p:spPr bwMode="auto">
          <a:xfrm>
            <a:off x="457200" y="914400"/>
            <a:ext cx="8382000" cy="4783138"/>
          </a:xfrm>
          <a:prstGeom prst="rect">
            <a:avLst/>
          </a:prstGeom>
          <a:noFill/>
          <a:ln>
            <a:noFill/>
          </a:ln>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tabLst>
                <a:tab pos="457200" algn="l"/>
              </a:tabLst>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tabLst>
                <a:tab pos="457200" algn="l"/>
              </a:tabLst>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tabLst>
                <a:tab pos="457200" algn="l"/>
              </a:tabLst>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tabLst>
                <a:tab pos="457200" algn="l"/>
              </a:tabLst>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tabLst>
                <a:tab pos="457200" algn="l"/>
              </a:tabLst>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tabLst>
                <a:tab pos="457200" algn="l"/>
              </a:tabLs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tabLst>
                <a:tab pos="457200" algn="l"/>
              </a:tabLs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tabLst>
                <a:tab pos="457200" algn="l"/>
              </a:tabLs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tabLst>
                <a:tab pos="457200" algn="l"/>
              </a:tabLst>
              <a:defRPr sz="2000">
                <a:solidFill>
                  <a:schemeClr val="tx1"/>
                </a:solidFill>
                <a:latin typeface="Arial" panose="020B0604020202020204" pitchFamily="34" charset="0"/>
                <a:ea typeface="MS PGothic" panose="020B0600070205080204" pitchFamily="34" charset="-128"/>
              </a:defRPr>
            </a:lvl9pPr>
          </a:lstStyle>
          <a:p>
            <a:pPr algn="ctr">
              <a:lnSpc>
                <a:spcPct val="140000"/>
              </a:lnSpc>
              <a:spcBef>
                <a:spcPct val="0"/>
              </a:spcBef>
              <a:buFontTx/>
              <a:buNone/>
            </a:pPr>
            <a:r>
              <a:rPr lang="en-US" altLang="en-US" sz="4400" u="sng">
                <a:latin typeface="Garamond" panose="02020404030301010803" pitchFamily="18" charset="0"/>
              </a:rPr>
              <a:t>The spatial perspective:</a:t>
            </a:r>
            <a:endParaRPr lang="en-US" altLang="en-US" sz="4400">
              <a:latin typeface="Garamond" panose="02020404030301010803" pitchFamily="18" charset="0"/>
            </a:endParaRPr>
          </a:p>
          <a:p>
            <a:pPr algn="ctr">
              <a:lnSpc>
                <a:spcPct val="140000"/>
              </a:lnSpc>
              <a:spcBef>
                <a:spcPct val="0"/>
              </a:spcBef>
              <a:buFontTx/>
              <a:buNone/>
            </a:pPr>
            <a:r>
              <a:rPr lang="en-US" altLang="en-US" sz="4400">
                <a:latin typeface="Garamond" panose="02020404030301010803" pitchFamily="18" charset="0"/>
              </a:rPr>
              <a:t>Recognizing how human activities are organized</a:t>
            </a:r>
          </a:p>
          <a:p>
            <a:pPr algn="ctr">
              <a:lnSpc>
                <a:spcPct val="140000"/>
              </a:lnSpc>
              <a:spcBef>
                <a:spcPct val="0"/>
              </a:spcBef>
              <a:buFontTx/>
              <a:buNone/>
            </a:pPr>
            <a:r>
              <a:rPr lang="en-US" altLang="en-US" sz="4400">
                <a:latin typeface="Garamond" panose="02020404030301010803" pitchFamily="18" charset="0"/>
              </a:rPr>
              <a:t>in space and how they relate</a:t>
            </a:r>
          </a:p>
          <a:p>
            <a:pPr algn="ctr">
              <a:lnSpc>
                <a:spcPct val="140000"/>
              </a:lnSpc>
              <a:spcBef>
                <a:spcPct val="0"/>
              </a:spcBef>
              <a:buFontTx/>
              <a:buNone/>
            </a:pPr>
            <a:r>
              <a:rPr lang="en-US" altLang="en-US" sz="4400">
                <a:latin typeface="Garamond" panose="02020404030301010803" pitchFamily="18" charset="0"/>
              </a:rPr>
              <a:t>to the natural environment.</a:t>
            </a:r>
            <a:endParaRPr lang="en-US" altLang="en-US">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107523"/>
                                        </p:tgtEl>
                                        <p:attrNameLst>
                                          <p:attrName>style.visibility</p:attrName>
                                        </p:attrNameLst>
                                      </p:cBhvr>
                                      <p:to>
                                        <p:strVal val="visible"/>
                                      </p:to>
                                    </p:set>
                                    <p:animEffect transition="in" filter="dissolve">
                                      <p:cBhvr>
                                        <p:cTn id="7" dur="500"/>
                                        <p:tgtEl>
                                          <p:spTgt spid="1075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5744DC9C-687A-471A-ABDF-F3EB6F615E55}"/>
              </a:ext>
            </a:extLst>
          </p:cNvPr>
          <p:cNvSpPr>
            <a:spLocks noGrp="1"/>
          </p:cNvSpPr>
          <p:nvPr>
            <p:ph type="title"/>
          </p:nvPr>
        </p:nvSpPr>
        <p:spPr>
          <a:xfrm>
            <a:off x="11113" y="15875"/>
            <a:ext cx="8839200" cy="685800"/>
          </a:xfrm>
        </p:spPr>
        <p:txBody>
          <a:bodyPr/>
          <a:lstStyle/>
          <a:p>
            <a:r>
              <a:rPr lang="en-US" altLang="en-US" sz="3600" u="sng">
                <a:latin typeface="Garamond" panose="02020404030301010803" pitchFamily="18" charset="0"/>
              </a:rPr>
              <a:t>“Association Among Phenomena in Places….”</a:t>
            </a:r>
          </a:p>
        </p:txBody>
      </p:sp>
      <p:sp>
        <p:nvSpPr>
          <p:cNvPr id="15363" name="Text Placeholder 3">
            <a:extLst>
              <a:ext uri="{FF2B5EF4-FFF2-40B4-BE49-F238E27FC236}">
                <a16:creationId xmlns:a16="http://schemas.microsoft.com/office/drawing/2014/main" id="{D5E48F5A-C2E7-4279-BD38-0E82DF27FB35}"/>
              </a:ext>
            </a:extLst>
          </p:cNvPr>
          <p:cNvSpPr>
            <a:spLocks noGrp="1"/>
          </p:cNvSpPr>
          <p:nvPr>
            <p:ph type="body" sz="half" idx="2"/>
          </p:nvPr>
        </p:nvSpPr>
        <p:spPr>
          <a:xfrm>
            <a:off x="76200" y="762000"/>
            <a:ext cx="9067800" cy="6019800"/>
          </a:xfrm>
        </p:spPr>
        <p:txBody>
          <a:bodyPr/>
          <a:lstStyle/>
          <a:p>
            <a:pPr algn="ctr">
              <a:lnSpc>
                <a:spcPct val="90000"/>
              </a:lnSpc>
              <a:defRPr/>
            </a:pPr>
            <a:r>
              <a:rPr lang="en-US" altLang="en-US" b="1" i="1" dirty="0">
                <a:latin typeface="Garamond" pitchFamily="18" charset="0"/>
              </a:rPr>
              <a:t>Or…why things are where they are, and how they relate to other things…</a:t>
            </a:r>
          </a:p>
          <a:p>
            <a:pPr marL="0" indent="0" algn="ctr">
              <a:lnSpc>
                <a:spcPct val="90000"/>
              </a:lnSpc>
              <a:buFontTx/>
              <a:buNone/>
              <a:defRPr/>
            </a:pPr>
            <a:endParaRPr lang="en-US" altLang="en-US" u="sng" dirty="0">
              <a:latin typeface="Garamond" pitchFamily="18" charset="0"/>
            </a:endParaRPr>
          </a:p>
          <a:p>
            <a:pPr marL="0" indent="0" algn="ctr">
              <a:lnSpc>
                <a:spcPct val="90000"/>
              </a:lnSpc>
              <a:buFontTx/>
              <a:buNone/>
              <a:defRPr/>
            </a:pPr>
            <a:r>
              <a:rPr lang="en-US" altLang="en-US" u="sng" dirty="0">
                <a:latin typeface="Garamond" pitchFamily="18" charset="0"/>
              </a:rPr>
              <a:t>Discussion (Spatial Perspective):</a:t>
            </a:r>
          </a:p>
          <a:p>
            <a:pPr>
              <a:lnSpc>
                <a:spcPct val="90000"/>
              </a:lnSpc>
              <a:buFontTx/>
              <a:buAutoNum type="arabicPeriod"/>
              <a:defRPr/>
            </a:pPr>
            <a:r>
              <a:rPr lang="en-US" altLang="en-US" sz="2800" dirty="0">
                <a:latin typeface="Garamond" pitchFamily="18" charset="0"/>
              </a:rPr>
              <a:t>Why do you think most pizza places have Chinese take-out places in the same area?</a:t>
            </a:r>
          </a:p>
          <a:p>
            <a:pPr>
              <a:lnSpc>
                <a:spcPct val="90000"/>
              </a:lnSpc>
              <a:buFontTx/>
              <a:buAutoNum type="arabicPeriod"/>
              <a:defRPr/>
            </a:pPr>
            <a:r>
              <a:rPr lang="en-US" altLang="en-US" sz="2800" dirty="0">
                <a:latin typeface="Garamond" pitchFamily="18" charset="0"/>
              </a:rPr>
              <a:t>Why are certain shopping malls located on bus routes, while others are not?</a:t>
            </a:r>
          </a:p>
          <a:p>
            <a:pPr>
              <a:lnSpc>
                <a:spcPct val="90000"/>
              </a:lnSpc>
              <a:buFontTx/>
              <a:buAutoNum type="arabicPeriod"/>
              <a:defRPr/>
            </a:pPr>
            <a:r>
              <a:rPr lang="en-US" altLang="en-US" sz="2800" dirty="0">
                <a:latin typeface="Garamond" pitchFamily="18" charset="0"/>
              </a:rPr>
              <a:t>Living in New York, why won’t we see many Presidential campaign ads?</a:t>
            </a:r>
          </a:p>
          <a:p>
            <a:pPr>
              <a:lnSpc>
                <a:spcPct val="90000"/>
              </a:lnSpc>
              <a:buFontTx/>
              <a:buAutoNum type="arabicPeriod"/>
              <a:defRPr/>
            </a:pPr>
            <a:r>
              <a:rPr lang="en-US" altLang="en-US" sz="2800" dirty="0">
                <a:latin typeface="Garamond" pitchFamily="18" charset="0"/>
              </a:rPr>
              <a:t>Why do we so frequently see Chinese baby girls adopted by American (and typically white) families? </a:t>
            </a:r>
          </a:p>
          <a:p>
            <a:pPr>
              <a:lnSpc>
                <a:spcPct val="90000"/>
              </a:lnSpc>
              <a:buFontTx/>
              <a:buNone/>
              <a:defRPr/>
            </a:pPr>
            <a:endParaRPr lang="en-US" altLang="en-US" sz="2800" dirty="0">
              <a:latin typeface="Garamond" pitchFamily="18" charset="0"/>
            </a:endParaRPr>
          </a:p>
          <a:p>
            <a:pPr>
              <a:lnSpc>
                <a:spcPct val="90000"/>
              </a:lnSpc>
              <a:buFontTx/>
              <a:buAutoNum type="arabicPeriod"/>
              <a:defRPr/>
            </a:pPr>
            <a:endParaRPr lang="en-US" altLang="en-US" sz="2800" dirty="0">
              <a:latin typeface="Garamond" pitchFamily="18"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34EBD721-1EE0-4E4F-A202-87CBD8034004}"/>
              </a:ext>
            </a:extLst>
          </p:cNvPr>
          <p:cNvSpPr>
            <a:spLocks noGrp="1" noChangeArrowheads="1"/>
          </p:cNvSpPr>
          <p:nvPr>
            <p:ph type="title"/>
          </p:nvPr>
        </p:nvSpPr>
        <p:spPr>
          <a:xfrm>
            <a:off x="685800" y="0"/>
            <a:ext cx="7772400" cy="533400"/>
          </a:xfrm>
        </p:spPr>
        <p:txBody>
          <a:bodyPr/>
          <a:lstStyle/>
          <a:p>
            <a:pPr eaLnBrk="1" hangingPunct="1"/>
            <a:r>
              <a:rPr lang="en-US" altLang="en-US" sz="3600" u="sng">
                <a:latin typeface="Garamond" panose="02020404030301010803" pitchFamily="18" charset="0"/>
              </a:rPr>
              <a:t>Two Types of Geography:</a:t>
            </a:r>
            <a:endParaRPr lang="en-US" altLang="en-US">
              <a:latin typeface="Garamond" panose="02020404030301010803" pitchFamily="18" charset="0"/>
            </a:endParaRPr>
          </a:p>
        </p:txBody>
      </p:sp>
      <p:sp>
        <p:nvSpPr>
          <p:cNvPr id="17411" name="Rectangle 3">
            <a:extLst>
              <a:ext uri="{FF2B5EF4-FFF2-40B4-BE49-F238E27FC236}">
                <a16:creationId xmlns:a16="http://schemas.microsoft.com/office/drawing/2014/main" id="{DB5F6857-4973-4317-A2A7-8FA70B5FD3E4}"/>
              </a:ext>
            </a:extLst>
          </p:cNvPr>
          <p:cNvSpPr>
            <a:spLocks noGrp="1" noChangeArrowheads="1"/>
          </p:cNvSpPr>
          <p:nvPr>
            <p:ph type="body" idx="1"/>
          </p:nvPr>
        </p:nvSpPr>
        <p:spPr>
          <a:xfrm>
            <a:off x="0" y="685800"/>
            <a:ext cx="4267200" cy="5943600"/>
          </a:xfrm>
        </p:spPr>
        <p:txBody>
          <a:bodyPr/>
          <a:lstStyle/>
          <a:p>
            <a:pPr marL="457200" indent="-457200" eaLnBrk="1" hangingPunct="1">
              <a:lnSpc>
                <a:spcPct val="90000"/>
              </a:lnSpc>
              <a:buFontTx/>
              <a:buAutoNum type="arabicPeriod"/>
            </a:pPr>
            <a:r>
              <a:rPr lang="en-US" altLang="en-US" sz="2400" u="sng">
                <a:latin typeface="Garamond" panose="02020404030301010803" pitchFamily="18" charset="0"/>
              </a:rPr>
              <a:t>Physical Geography:</a:t>
            </a:r>
            <a:r>
              <a:rPr lang="en-US" altLang="en-US" sz="2400">
                <a:latin typeface="Garamond" panose="02020404030301010803" pitchFamily="18" charset="0"/>
              </a:rPr>
              <a:t> The study of where any why </a:t>
            </a:r>
            <a:r>
              <a:rPr lang="en-US" altLang="en-US" sz="2400" i="1">
                <a:latin typeface="Garamond" panose="02020404030301010803" pitchFamily="18" charset="0"/>
              </a:rPr>
              <a:t>natural forces</a:t>
            </a:r>
            <a:r>
              <a:rPr lang="en-US" altLang="en-US" sz="2400">
                <a:latin typeface="Garamond" panose="02020404030301010803" pitchFamily="18" charset="0"/>
              </a:rPr>
              <a:t> occur as they do (climates, landforms, types of vegetation, etc)</a:t>
            </a:r>
          </a:p>
          <a:p>
            <a:pPr marL="457200" indent="-457200" eaLnBrk="1" hangingPunct="1">
              <a:lnSpc>
                <a:spcPct val="90000"/>
              </a:lnSpc>
              <a:buFontTx/>
              <a:buAutoNum type="arabicPeriod"/>
            </a:pPr>
            <a:endParaRPr lang="en-US" altLang="en-US" sz="2400" u="sng">
              <a:latin typeface="Garamond" panose="02020404030301010803" pitchFamily="18" charset="0"/>
            </a:endParaRPr>
          </a:p>
          <a:p>
            <a:pPr marL="457200" indent="-457200" eaLnBrk="1" hangingPunct="1">
              <a:lnSpc>
                <a:spcPct val="90000"/>
              </a:lnSpc>
              <a:buFontTx/>
              <a:buAutoNum type="arabicPeriod"/>
            </a:pPr>
            <a:r>
              <a:rPr lang="en-US" altLang="en-US" sz="2400" u="sng">
                <a:latin typeface="Garamond" panose="02020404030301010803" pitchFamily="18" charset="0"/>
              </a:rPr>
              <a:t>Human Geography:</a:t>
            </a:r>
            <a:r>
              <a:rPr lang="en-US" altLang="en-US" sz="2400">
                <a:latin typeface="Garamond" panose="02020404030301010803" pitchFamily="18" charset="0"/>
              </a:rPr>
              <a:t> Study of where and why </a:t>
            </a:r>
            <a:r>
              <a:rPr lang="en-US" altLang="en-US" sz="2400" i="1">
                <a:latin typeface="Garamond" panose="02020404030301010803" pitchFamily="18" charset="0"/>
              </a:rPr>
              <a:t>human activities</a:t>
            </a:r>
            <a:r>
              <a:rPr lang="en-US" altLang="en-US" sz="2400">
                <a:latin typeface="Garamond" panose="02020404030301010803" pitchFamily="18" charset="0"/>
              </a:rPr>
              <a:t> are located where they are (religions, cities, businesses, governments, etc)</a:t>
            </a:r>
          </a:p>
          <a:p>
            <a:pPr marL="457200" indent="-457200" eaLnBrk="1" hangingPunct="1">
              <a:lnSpc>
                <a:spcPct val="90000"/>
              </a:lnSpc>
            </a:pPr>
            <a:endParaRPr lang="en-US" altLang="en-US" sz="2400">
              <a:latin typeface="Garamond" panose="02020404030301010803" pitchFamily="18" charset="0"/>
            </a:endParaRPr>
          </a:p>
          <a:p>
            <a:pPr marL="457200" indent="-457200" eaLnBrk="1" hangingPunct="1">
              <a:lnSpc>
                <a:spcPct val="90000"/>
              </a:lnSpc>
            </a:pPr>
            <a:r>
              <a:rPr lang="en-US" altLang="en-US" sz="2400">
                <a:latin typeface="Garamond" panose="02020404030301010803" pitchFamily="18" charset="0"/>
              </a:rPr>
              <a:t>Human Geography has a theme of 2 interrelated but converse themes - </a:t>
            </a:r>
            <a:r>
              <a:rPr lang="en-US" altLang="en-US" sz="2400" u="sng">
                <a:latin typeface="Garamond" panose="02020404030301010803" pitchFamily="18" charset="0"/>
              </a:rPr>
              <a:t>Globalization and Local Diversity</a:t>
            </a:r>
          </a:p>
        </p:txBody>
      </p:sp>
      <p:sp>
        <p:nvSpPr>
          <p:cNvPr id="17412" name="AutoShape 4" descr="9k=">
            <a:extLst>
              <a:ext uri="{FF2B5EF4-FFF2-40B4-BE49-F238E27FC236}">
                <a16:creationId xmlns:a16="http://schemas.microsoft.com/office/drawing/2014/main" id="{7E68747E-EE19-4BC5-8D1F-91402B9103B4}"/>
              </a:ext>
            </a:extLst>
          </p:cNvPr>
          <p:cNvSpPr>
            <a:spLocks noChangeAspect="1" noChangeArrowheads="1"/>
          </p:cNvSpPr>
          <p:nvPr/>
        </p:nvSpPr>
        <p:spPr bwMode="auto">
          <a:xfrm>
            <a:off x="3500438" y="2357438"/>
            <a:ext cx="21431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p>
        </p:txBody>
      </p:sp>
      <p:sp>
        <p:nvSpPr>
          <p:cNvPr id="17413" name="Text Box 5">
            <a:extLst>
              <a:ext uri="{FF2B5EF4-FFF2-40B4-BE49-F238E27FC236}">
                <a16:creationId xmlns:a16="http://schemas.microsoft.com/office/drawing/2014/main" id="{D01F05C1-7778-4183-9473-7DF75F8C934A}"/>
              </a:ext>
            </a:extLst>
          </p:cNvPr>
          <p:cNvSpPr txBox="1">
            <a:spLocks noChangeArrowheads="1"/>
          </p:cNvSpPr>
          <p:nvPr/>
        </p:nvSpPr>
        <p:spPr bwMode="auto">
          <a:xfrm>
            <a:off x="5181600" y="4572000"/>
            <a:ext cx="3124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50000"/>
              </a:spcBef>
              <a:buFontTx/>
              <a:buNone/>
            </a:pPr>
            <a:endParaRPr lang="en-US" altLang="en-US" sz="1800">
              <a:latin typeface="Garamond" panose="02020404030301010803" pitchFamily="18" charset="0"/>
            </a:endParaRPr>
          </a:p>
        </p:txBody>
      </p:sp>
      <p:pic>
        <p:nvPicPr>
          <p:cNvPr id="17414" name="Picture1" descr="0107">
            <a:extLst>
              <a:ext uri="{FF2B5EF4-FFF2-40B4-BE49-F238E27FC236}">
                <a16:creationId xmlns:a16="http://schemas.microsoft.com/office/drawing/2014/main" id="{8DCC5E48-13D1-46FB-A144-7FA947A38D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914400"/>
            <a:ext cx="4876800"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zo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4" name="Rectangle 6">
            <a:extLst>
              <a:ext uri="{FF2B5EF4-FFF2-40B4-BE49-F238E27FC236}">
                <a16:creationId xmlns:a16="http://schemas.microsoft.com/office/drawing/2014/main" id="{88C6DF25-0816-4CBA-862D-A2D7ECBDB5F8}"/>
              </a:ext>
            </a:extLst>
          </p:cNvPr>
          <p:cNvSpPr>
            <a:spLocks noGrp="1" noChangeArrowheads="1"/>
          </p:cNvSpPr>
          <p:nvPr>
            <p:ph type="title" idx="4294967295"/>
          </p:nvPr>
        </p:nvSpPr>
        <p:spPr/>
        <p:txBody>
          <a:bodyPr anchorCtr="1"/>
          <a:lstStyle/>
          <a:p>
            <a:pPr eaLnBrk="1" hangingPunct="1">
              <a:defRPr/>
            </a:pPr>
            <a:r>
              <a:rPr lang="en-US" sz="4000" u="sng">
                <a:effectLst>
                  <a:outerShdw blurRad="38100" dist="38100" dir="2700000" algn="tl">
                    <a:srgbClr val="C0C0C0"/>
                  </a:outerShdw>
                </a:effectLst>
                <a:latin typeface="Garamond" pitchFamily="1" charset="0"/>
              </a:rPr>
              <a:t>THE FIVE THEMES OF GEOGRAPHY:</a:t>
            </a:r>
            <a:endParaRPr lang="en-US" sz="4000">
              <a:effectLst>
                <a:outerShdw blurRad="38100" dist="38100" dir="2700000" algn="tl">
                  <a:srgbClr val="C0C0C0"/>
                </a:outerShdw>
              </a:effectLst>
            </a:endParaRPr>
          </a:p>
        </p:txBody>
      </p:sp>
      <p:sp>
        <p:nvSpPr>
          <p:cNvPr id="17415" name="Rectangle 7">
            <a:extLst>
              <a:ext uri="{FF2B5EF4-FFF2-40B4-BE49-F238E27FC236}">
                <a16:creationId xmlns:a16="http://schemas.microsoft.com/office/drawing/2014/main" id="{A7AB0EA9-1E6B-4479-8C50-B3AF9BFD6C99}"/>
              </a:ext>
            </a:extLst>
          </p:cNvPr>
          <p:cNvSpPr>
            <a:spLocks noGrp="1" noChangeArrowheads="1"/>
          </p:cNvSpPr>
          <p:nvPr>
            <p:ph type="body" idx="4294967295"/>
          </p:nvPr>
        </p:nvSpPr>
        <p:spPr/>
        <p:txBody>
          <a:bodyPr/>
          <a:lstStyle/>
          <a:p>
            <a:pPr eaLnBrk="1" hangingPunct="1">
              <a:lnSpc>
                <a:spcPct val="90000"/>
              </a:lnSpc>
              <a:defRPr/>
            </a:pPr>
            <a:r>
              <a:rPr lang="en-US" sz="4000">
                <a:effectLst>
                  <a:outerShdw blurRad="38100" dist="38100" dir="2700000" algn="tl">
                    <a:srgbClr val="C0C0C0"/>
                  </a:outerShdw>
                </a:effectLst>
                <a:latin typeface="Garamond" pitchFamily="1" charset="0"/>
              </a:rPr>
              <a:t>Location</a:t>
            </a:r>
          </a:p>
          <a:p>
            <a:pPr eaLnBrk="1" hangingPunct="1">
              <a:lnSpc>
                <a:spcPct val="90000"/>
              </a:lnSpc>
              <a:defRPr/>
            </a:pPr>
            <a:r>
              <a:rPr lang="en-US" sz="4000">
                <a:effectLst>
                  <a:outerShdw blurRad="38100" dist="38100" dir="2700000" algn="tl">
                    <a:srgbClr val="C0C0C0"/>
                  </a:outerShdw>
                </a:effectLst>
                <a:latin typeface="Garamond" pitchFamily="1" charset="0"/>
              </a:rPr>
              <a:t>Place</a:t>
            </a:r>
          </a:p>
          <a:p>
            <a:pPr eaLnBrk="1" hangingPunct="1">
              <a:lnSpc>
                <a:spcPct val="90000"/>
              </a:lnSpc>
              <a:defRPr/>
            </a:pPr>
            <a:r>
              <a:rPr lang="en-US" sz="4000">
                <a:effectLst>
                  <a:outerShdw blurRad="38100" dist="38100" dir="2700000" algn="tl">
                    <a:srgbClr val="C0C0C0"/>
                  </a:outerShdw>
                </a:effectLst>
                <a:latin typeface="Garamond" pitchFamily="1" charset="0"/>
              </a:rPr>
              <a:t>Human-Environment Interaction</a:t>
            </a:r>
          </a:p>
          <a:p>
            <a:pPr eaLnBrk="1" hangingPunct="1">
              <a:lnSpc>
                <a:spcPct val="90000"/>
              </a:lnSpc>
              <a:defRPr/>
            </a:pPr>
            <a:r>
              <a:rPr lang="en-US" sz="4000">
                <a:effectLst>
                  <a:outerShdw blurRad="38100" dist="38100" dir="2700000" algn="tl">
                    <a:srgbClr val="C0C0C0"/>
                  </a:outerShdw>
                </a:effectLst>
                <a:latin typeface="Garamond" pitchFamily="1" charset="0"/>
              </a:rPr>
              <a:t>Movement</a:t>
            </a:r>
          </a:p>
          <a:p>
            <a:pPr eaLnBrk="1" hangingPunct="1">
              <a:lnSpc>
                <a:spcPct val="90000"/>
              </a:lnSpc>
              <a:defRPr/>
            </a:pPr>
            <a:r>
              <a:rPr lang="en-US" sz="4000">
                <a:effectLst>
                  <a:outerShdw blurRad="38100" dist="38100" dir="2700000" algn="tl">
                    <a:srgbClr val="C0C0C0"/>
                  </a:outerShdw>
                </a:effectLst>
                <a:latin typeface="Garamond" pitchFamily="1" charset="0"/>
              </a:rPr>
              <a:t>Regions</a:t>
            </a:r>
            <a:endParaRPr lang="en-US" sz="4000">
              <a:effectLst>
                <a:outerShdw blurRad="38100" dist="38100" dir="2700000" algn="tl">
                  <a:srgbClr val="C0C0C0"/>
                </a:outerShdw>
              </a:effectLst>
            </a:endParaRPr>
          </a:p>
          <a:p>
            <a:pPr eaLnBrk="1" hangingPunct="1">
              <a:lnSpc>
                <a:spcPct val="90000"/>
              </a:lnSpc>
              <a:buFontTx/>
              <a:buNone/>
              <a:defRPr/>
            </a:pPr>
            <a:r>
              <a:rPr lang="en-US" sz="3600">
                <a:effectLst>
                  <a:outerShdw blurRad="38100" dist="38100" dir="2700000" algn="tl">
                    <a:srgbClr val="C0C0C0"/>
                  </a:outerShdw>
                </a:effectLst>
              </a:rPr>
              <a:t>			</a:t>
            </a:r>
            <a:endParaRPr lang="en-US" sz="4000">
              <a:effectLst>
                <a:outerShdw blurRad="38100" dist="38100" dir="2700000" algn="tl">
                  <a:srgbClr val="C0C0C0"/>
                </a:outerShdw>
              </a:effectLst>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415">
                                            <p:txEl>
                                              <p:pRg st="0" end="0"/>
                                            </p:txEl>
                                          </p:spTgt>
                                        </p:tgtEl>
                                        <p:attrNameLst>
                                          <p:attrName>style.visibility</p:attrName>
                                        </p:attrNameLst>
                                      </p:cBhvr>
                                      <p:to>
                                        <p:strVal val="visible"/>
                                      </p:to>
                                    </p:set>
                                    <p:anim calcmode="lin" valueType="num">
                                      <p:cBhvr additive="base">
                                        <p:cTn id="7" dur="500" fill="hold"/>
                                        <p:tgtEl>
                                          <p:spTgt spid="174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4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415">
                                            <p:txEl>
                                              <p:pRg st="1" end="1"/>
                                            </p:txEl>
                                          </p:spTgt>
                                        </p:tgtEl>
                                        <p:attrNameLst>
                                          <p:attrName>style.visibility</p:attrName>
                                        </p:attrNameLst>
                                      </p:cBhvr>
                                      <p:to>
                                        <p:strVal val="visible"/>
                                      </p:to>
                                    </p:set>
                                    <p:anim calcmode="lin" valueType="num">
                                      <p:cBhvr additive="base">
                                        <p:cTn id="13" dur="500" fill="hold"/>
                                        <p:tgtEl>
                                          <p:spTgt spid="1741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4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415">
                                            <p:txEl>
                                              <p:pRg st="2" end="2"/>
                                            </p:txEl>
                                          </p:spTgt>
                                        </p:tgtEl>
                                        <p:attrNameLst>
                                          <p:attrName>style.visibility</p:attrName>
                                        </p:attrNameLst>
                                      </p:cBhvr>
                                      <p:to>
                                        <p:strVal val="visible"/>
                                      </p:to>
                                    </p:set>
                                    <p:anim calcmode="lin" valueType="num">
                                      <p:cBhvr additive="base">
                                        <p:cTn id="19" dur="500" fill="hold"/>
                                        <p:tgtEl>
                                          <p:spTgt spid="1741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4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415">
                                            <p:txEl>
                                              <p:pRg st="3" end="3"/>
                                            </p:txEl>
                                          </p:spTgt>
                                        </p:tgtEl>
                                        <p:attrNameLst>
                                          <p:attrName>style.visibility</p:attrName>
                                        </p:attrNameLst>
                                      </p:cBhvr>
                                      <p:to>
                                        <p:strVal val="visible"/>
                                      </p:to>
                                    </p:set>
                                    <p:anim calcmode="lin" valueType="num">
                                      <p:cBhvr additive="base">
                                        <p:cTn id="25" dur="500" fill="hold"/>
                                        <p:tgtEl>
                                          <p:spTgt spid="1741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41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415">
                                            <p:txEl>
                                              <p:pRg st="4" end="4"/>
                                            </p:txEl>
                                          </p:spTgt>
                                        </p:tgtEl>
                                        <p:attrNameLst>
                                          <p:attrName>style.visibility</p:attrName>
                                        </p:attrNameLst>
                                      </p:cBhvr>
                                      <p:to>
                                        <p:strVal val="visible"/>
                                      </p:to>
                                    </p:set>
                                    <p:anim calcmode="lin" valueType="num">
                                      <p:cBhvr additive="base">
                                        <p:cTn id="31" dur="500" fill="hold"/>
                                        <p:tgtEl>
                                          <p:spTgt spid="1741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41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415">
                                            <p:txEl>
                                              <p:pRg st="5" end="5"/>
                                            </p:txEl>
                                          </p:spTgt>
                                        </p:tgtEl>
                                        <p:attrNameLst>
                                          <p:attrName>style.visibility</p:attrName>
                                        </p:attrNameLst>
                                      </p:cBhvr>
                                      <p:to>
                                        <p:strVal val="visible"/>
                                      </p:to>
                                    </p:set>
                                    <p:anim calcmode="lin" valueType="num">
                                      <p:cBhvr additive="base">
                                        <p:cTn id="37" dur="500" fill="hold"/>
                                        <p:tgtEl>
                                          <p:spTgt spid="1741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41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F07E9870-0B2D-4FB7-B289-9BB4EC40F839}"/>
              </a:ext>
            </a:extLst>
          </p:cNvPr>
          <p:cNvSpPr>
            <a:spLocks noGrp="1" noChangeArrowheads="1"/>
          </p:cNvSpPr>
          <p:nvPr>
            <p:ph type="title"/>
          </p:nvPr>
        </p:nvSpPr>
        <p:spPr>
          <a:xfrm>
            <a:off x="228600" y="0"/>
            <a:ext cx="8915400" cy="1828800"/>
          </a:xfrm>
        </p:spPr>
        <p:txBody>
          <a:bodyPr/>
          <a:lstStyle/>
          <a:p>
            <a:r>
              <a:rPr lang="en-US" altLang="en-US">
                <a:latin typeface="Garamond" panose="02020404030301010803" pitchFamily="18" charset="0"/>
              </a:rPr>
              <a:t>What does this store indicate about the surrounding area? (Hicksville)</a:t>
            </a:r>
          </a:p>
        </p:txBody>
      </p:sp>
      <p:pic>
        <p:nvPicPr>
          <p:cNvPr id="19459" name="Picture 4" descr="IMG_4339">
            <a:extLst>
              <a:ext uri="{FF2B5EF4-FFF2-40B4-BE49-F238E27FC236}">
                <a16:creationId xmlns:a16="http://schemas.microsoft.com/office/drawing/2014/main" id="{6F41D970-DC0E-4F91-9CD8-C442BC4E888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600200" y="1600200"/>
            <a:ext cx="5800725" cy="5199063"/>
          </a:xfr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5E8AB-5F40-410F-B0E3-1F2D39363A35}"/>
              </a:ext>
            </a:extLst>
          </p:cNvPr>
          <p:cNvSpPr>
            <a:spLocks noGrp="1"/>
          </p:cNvSpPr>
          <p:nvPr>
            <p:ph type="title"/>
          </p:nvPr>
        </p:nvSpPr>
        <p:spPr>
          <a:xfrm>
            <a:off x="0" y="30163"/>
            <a:ext cx="9144000" cy="1341437"/>
          </a:xfrm>
        </p:spPr>
        <p:txBody>
          <a:bodyPr/>
          <a:lstStyle/>
          <a:p>
            <a:pPr>
              <a:defRPr/>
            </a:pPr>
            <a:r>
              <a:rPr lang="en-US" sz="4000" u="sng" dirty="0">
                <a:latin typeface="Garamond" pitchFamily="18" charset="0"/>
                <a:ea typeface="ＭＳ Ｐゴシック" pitchFamily="84" charset="-128"/>
              </a:rPr>
              <a:t>Space: Distribution of Features</a:t>
            </a:r>
            <a:br>
              <a:rPr lang="en-US" sz="6000" dirty="0">
                <a:ea typeface="ＭＳ Ｐゴシック" pitchFamily="84" charset="-128"/>
              </a:rPr>
            </a:br>
            <a:endParaRPr lang="en-US" dirty="0">
              <a:ea typeface="+mj-ea"/>
            </a:endParaRPr>
          </a:p>
        </p:txBody>
      </p:sp>
      <p:sp>
        <p:nvSpPr>
          <p:cNvPr id="3" name="Content Placeholder 2">
            <a:extLst>
              <a:ext uri="{FF2B5EF4-FFF2-40B4-BE49-F238E27FC236}">
                <a16:creationId xmlns:a16="http://schemas.microsoft.com/office/drawing/2014/main" id="{78C79E22-F3C6-4B71-8D8D-A5B7B953E363}"/>
              </a:ext>
            </a:extLst>
          </p:cNvPr>
          <p:cNvSpPr>
            <a:spLocks noGrp="1"/>
          </p:cNvSpPr>
          <p:nvPr>
            <p:ph idx="1"/>
          </p:nvPr>
        </p:nvSpPr>
        <p:spPr>
          <a:xfrm>
            <a:off x="0" y="1066800"/>
            <a:ext cx="9067800" cy="4648200"/>
          </a:xfrm>
        </p:spPr>
        <p:txBody>
          <a:bodyPr/>
          <a:lstStyle/>
          <a:p>
            <a:pPr lvl="1">
              <a:defRPr/>
            </a:pPr>
            <a:r>
              <a:rPr lang="en-US" sz="3600" b="1" i="1" u="sng" dirty="0">
                <a:latin typeface="Garamond" pitchFamily="18" charset="0"/>
                <a:ea typeface="+mn-ea"/>
              </a:rPr>
              <a:t>Space</a:t>
            </a:r>
            <a:r>
              <a:rPr lang="en-US" sz="3600" dirty="0">
                <a:latin typeface="Garamond" pitchFamily="18" charset="0"/>
                <a:ea typeface="+mn-ea"/>
              </a:rPr>
              <a:t> refers to the physical gap or interval between two objects.</a:t>
            </a:r>
          </a:p>
          <a:p>
            <a:pPr lvl="1">
              <a:defRPr/>
            </a:pPr>
            <a:r>
              <a:rPr lang="en-US" sz="3600" dirty="0">
                <a:latin typeface="Garamond" pitchFamily="18" charset="0"/>
                <a:ea typeface="+mn-ea"/>
              </a:rPr>
              <a:t>Geographers think about the arrangement of people and activities in an attempt to try to understand </a:t>
            </a:r>
            <a:r>
              <a:rPr lang="en-US" sz="3600" u="sng" dirty="0">
                <a:latin typeface="Garamond" pitchFamily="18" charset="0"/>
                <a:ea typeface="+mn-ea"/>
              </a:rPr>
              <a:t>why they are in such a distribution (t</a:t>
            </a:r>
            <a:r>
              <a:rPr lang="en-US" sz="3600" dirty="0">
                <a:latin typeface="Garamond" pitchFamily="18" charset="0"/>
                <a:ea typeface="+mn-ea"/>
              </a:rPr>
              <a:t>he arrangement of a feature in space)</a:t>
            </a:r>
            <a:endParaRPr lang="en-US" sz="3600" b="1" u="sng" dirty="0">
              <a:latin typeface="Garamond" pitchFamily="18" charset="0"/>
              <a:ea typeface="+mn-e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619AC0F-8647-47CA-8CF9-E5B9C33EDFA6}"/>
              </a:ext>
            </a:extLst>
          </p:cNvPr>
          <p:cNvSpPr txBox="1"/>
          <p:nvPr/>
        </p:nvSpPr>
        <p:spPr>
          <a:xfrm>
            <a:off x="228599" y="381000"/>
            <a:ext cx="8823183" cy="6617196"/>
          </a:xfrm>
          <a:prstGeom prst="rect">
            <a:avLst/>
          </a:prstGeom>
          <a:noFill/>
        </p:spPr>
        <p:txBody>
          <a:bodyPr wrap="square">
            <a:spAutoFit/>
          </a:bodyPr>
          <a:lstStyle/>
          <a:p>
            <a:pPr>
              <a:defRPr/>
            </a:pPr>
            <a:r>
              <a:rPr lang="en-US" sz="4000" u="sng" dirty="0">
                <a:latin typeface="Garamond" panose="02020404030301010803" pitchFamily="18" charset="0"/>
              </a:rPr>
              <a:t>Today:</a:t>
            </a:r>
          </a:p>
          <a:p>
            <a:pPr>
              <a:defRPr/>
            </a:pPr>
            <a:endParaRPr lang="en-US" sz="4000" dirty="0">
              <a:latin typeface="Garamond" panose="02020404030301010803" pitchFamily="18" charset="0"/>
            </a:endParaRPr>
          </a:p>
          <a:p>
            <a:pPr>
              <a:defRPr/>
            </a:pPr>
            <a:r>
              <a:rPr lang="en-US" sz="4000" dirty="0">
                <a:latin typeface="Garamond" panose="02020404030301010803" pitchFamily="18" charset="0"/>
              </a:rPr>
              <a:t>1.) AP Courses &amp; their expectations (AP exam, college credit, etc.)</a:t>
            </a:r>
          </a:p>
          <a:p>
            <a:pPr>
              <a:defRPr/>
            </a:pPr>
            <a:r>
              <a:rPr lang="en-US" sz="4000" dirty="0">
                <a:latin typeface="Garamond" panose="02020404030301010803" pitchFamily="18" charset="0"/>
              </a:rPr>
              <a:t>2.) The course itself (policies, grading, note taking, assignments/tests)</a:t>
            </a:r>
          </a:p>
          <a:p>
            <a:pPr>
              <a:defRPr/>
            </a:pPr>
            <a:r>
              <a:rPr lang="en-US" sz="4000" dirty="0">
                <a:latin typeface="Garamond" panose="02020404030301010803" pitchFamily="18" charset="0"/>
              </a:rPr>
              <a:t>3.) The principles of being successful in this (and other AP courses)</a:t>
            </a:r>
          </a:p>
          <a:p>
            <a:pPr>
              <a:defRPr/>
            </a:pPr>
            <a:r>
              <a:rPr lang="en-US" sz="4000" dirty="0">
                <a:latin typeface="Garamond" panose="02020404030301010803" pitchFamily="18" charset="0"/>
              </a:rPr>
              <a:t>4.) Where you signed up or were signed up for class by someone else?</a:t>
            </a:r>
          </a:p>
          <a:p>
            <a:pPr marL="342900" indent="-342900">
              <a:buFontTx/>
              <a:buAutoNum type="arabicParenR"/>
              <a:defRPr/>
            </a:pP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E27EA11F-6538-40C5-B99E-CF680FE3F38C}"/>
              </a:ext>
            </a:extLst>
          </p:cNvPr>
          <p:cNvSpPr>
            <a:spLocks noGrp="1" noChangeArrowheads="1"/>
          </p:cNvSpPr>
          <p:nvPr>
            <p:ph type="body" sz="half" idx="1"/>
          </p:nvPr>
        </p:nvSpPr>
        <p:spPr>
          <a:xfrm>
            <a:off x="152400" y="228600"/>
            <a:ext cx="8763000" cy="6400800"/>
          </a:xfrm>
        </p:spPr>
        <p:txBody>
          <a:bodyPr/>
          <a:lstStyle/>
          <a:p>
            <a:pPr marL="0" indent="0" eaLnBrk="1" hangingPunct="1">
              <a:lnSpc>
                <a:spcPct val="80000"/>
              </a:lnSpc>
              <a:buFontTx/>
              <a:buNone/>
            </a:pPr>
            <a:r>
              <a:rPr lang="en-US" altLang="en-US" u="sng">
                <a:latin typeface="Garamond" panose="02020404030301010803" pitchFamily="18" charset="0"/>
              </a:rPr>
              <a:t>Spatial Distribution:</a:t>
            </a:r>
            <a:r>
              <a:rPr lang="en-US" altLang="en-US">
                <a:latin typeface="Garamond" panose="02020404030301010803" pitchFamily="18" charset="0"/>
              </a:rPr>
              <a:t>-geographers are concerned about the arrangement of features on the earth’s surface. </a:t>
            </a:r>
            <a:r>
              <a:rPr lang="en-US" altLang="en-US" u="sng">
                <a:latin typeface="Garamond" panose="02020404030301010803" pitchFamily="18" charset="0"/>
              </a:rPr>
              <a:t>3 main properties of distribution are:</a:t>
            </a:r>
          </a:p>
          <a:p>
            <a:pPr marL="0" indent="0" eaLnBrk="1" hangingPunct="1">
              <a:lnSpc>
                <a:spcPct val="80000"/>
              </a:lnSpc>
              <a:buFontTx/>
              <a:buNone/>
            </a:pPr>
            <a:endParaRPr lang="en-US" altLang="en-US" u="sng">
              <a:latin typeface="Garamond" panose="02020404030301010803" pitchFamily="18" charset="0"/>
            </a:endParaRPr>
          </a:p>
          <a:p>
            <a:pPr marL="971550" lvl="1" indent="-514350" eaLnBrk="1" hangingPunct="1">
              <a:lnSpc>
                <a:spcPct val="80000"/>
              </a:lnSpc>
              <a:buFontTx/>
              <a:buAutoNum type="arabicPeriod"/>
            </a:pPr>
            <a:r>
              <a:rPr lang="en-US" altLang="en-US" sz="3000" u="sng">
                <a:latin typeface="Garamond" panose="02020404030301010803" pitchFamily="18" charset="0"/>
              </a:rPr>
              <a:t>Density: the</a:t>
            </a:r>
            <a:r>
              <a:rPr lang="en-US" altLang="en-US" sz="3000">
                <a:latin typeface="Garamond" panose="02020404030301010803" pitchFamily="18" charset="0"/>
              </a:rPr>
              <a:t> frequency (number of) something occurs in a given space </a:t>
            </a:r>
            <a:r>
              <a:rPr lang="en-US" altLang="en-US" sz="3000" b="1">
                <a:latin typeface="Garamond" panose="02020404030301010803" pitchFamily="18" charset="0"/>
              </a:rPr>
              <a:t>(examples?)</a:t>
            </a:r>
          </a:p>
          <a:p>
            <a:pPr marL="971550" lvl="1" indent="-514350" eaLnBrk="1" hangingPunct="1">
              <a:lnSpc>
                <a:spcPct val="80000"/>
              </a:lnSpc>
              <a:buFontTx/>
              <a:buAutoNum type="arabicPeriod"/>
            </a:pPr>
            <a:endParaRPr lang="en-US" altLang="en-US" sz="3000" b="1">
              <a:latin typeface="Garamond" panose="02020404030301010803" pitchFamily="18" charset="0"/>
            </a:endParaRPr>
          </a:p>
          <a:p>
            <a:pPr marL="971550" lvl="1" indent="-514350" eaLnBrk="1" hangingPunct="1">
              <a:lnSpc>
                <a:spcPct val="80000"/>
              </a:lnSpc>
              <a:buFontTx/>
              <a:buAutoNum type="arabicPeriod"/>
            </a:pPr>
            <a:r>
              <a:rPr lang="en-US" altLang="en-US" sz="3000" u="sng">
                <a:latin typeface="Garamond" panose="02020404030301010803" pitchFamily="18" charset="0"/>
              </a:rPr>
              <a:t>Concentration or ‘dispersion’:</a:t>
            </a:r>
            <a:r>
              <a:rPr lang="en-US" altLang="en-US" sz="3000">
                <a:latin typeface="Garamond" panose="02020404030301010803" pitchFamily="18" charset="0"/>
              </a:rPr>
              <a:t> Not how much, but </a:t>
            </a:r>
            <a:r>
              <a:rPr lang="en-US" altLang="en-US" sz="3000" u="sng">
                <a:latin typeface="Garamond" panose="02020404030301010803" pitchFamily="18" charset="0"/>
              </a:rPr>
              <a:t>how spread out something is</a:t>
            </a:r>
            <a:r>
              <a:rPr lang="en-US" altLang="en-US" sz="3000">
                <a:latin typeface="Garamond" panose="02020404030301010803" pitchFamily="18" charset="0"/>
              </a:rPr>
              <a:t>. If close, it’s described as </a:t>
            </a:r>
            <a:r>
              <a:rPr lang="en-US" altLang="en-US" sz="3000" b="1">
                <a:latin typeface="Garamond" panose="02020404030301010803" pitchFamily="18" charset="0"/>
              </a:rPr>
              <a:t>clustered (or agglomerated). </a:t>
            </a:r>
            <a:r>
              <a:rPr lang="en-US" altLang="en-US" sz="3000">
                <a:latin typeface="Garamond" panose="02020404030301010803" pitchFamily="18" charset="0"/>
              </a:rPr>
              <a:t>If spread out it’s described as </a:t>
            </a:r>
            <a:r>
              <a:rPr lang="en-US" altLang="en-US" sz="3000" b="1">
                <a:latin typeface="Garamond" panose="02020404030301010803" pitchFamily="18" charset="0"/>
              </a:rPr>
              <a:t>dispersed (or scattered).</a:t>
            </a:r>
          </a:p>
          <a:p>
            <a:pPr marL="971550" lvl="1" indent="-514350" eaLnBrk="1" hangingPunct="1">
              <a:lnSpc>
                <a:spcPct val="80000"/>
              </a:lnSpc>
              <a:buFontTx/>
              <a:buAutoNum type="arabicPeriod"/>
            </a:pPr>
            <a:endParaRPr lang="en-US" altLang="en-US" sz="3000" b="1">
              <a:latin typeface="Garamond" panose="02020404030301010803" pitchFamily="18" charset="0"/>
            </a:endParaRPr>
          </a:p>
          <a:p>
            <a:pPr marL="971550" lvl="1" indent="-514350" eaLnBrk="1" hangingPunct="1">
              <a:lnSpc>
                <a:spcPct val="80000"/>
              </a:lnSpc>
              <a:buFontTx/>
              <a:buAutoNum type="arabicPeriod"/>
            </a:pPr>
            <a:r>
              <a:rPr lang="en-US" altLang="en-US" sz="3000" u="sng">
                <a:latin typeface="Garamond" panose="02020404030301010803" pitchFamily="18" charset="0"/>
              </a:rPr>
              <a:t>Pattern</a:t>
            </a:r>
            <a:r>
              <a:rPr lang="en-US" altLang="en-US" sz="3000">
                <a:latin typeface="Garamond" panose="02020404030301010803" pitchFamily="18" charset="0"/>
              </a:rPr>
              <a:t>: Refers, like concentration, to pattern, but </a:t>
            </a:r>
            <a:r>
              <a:rPr lang="en-US" altLang="en-US" sz="3000" b="1">
                <a:latin typeface="Garamond" panose="02020404030301010803" pitchFamily="18" charset="0"/>
              </a:rPr>
              <a:t>focuses on design</a:t>
            </a:r>
            <a:r>
              <a:rPr lang="en-US" altLang="en-US" sz="3000">
                <a:latin typeface="Garamond" panose="02020404030301010803" pitchFamily="18" charset="0"/>
              </a:rPr>
              <a:t>, rather than just spacing</a:t>
            </a:r>
            <a:r>
              <a:rPr lang="en-US" altLang="en-US" sz="3200">
                <a:latin typeface="Garamond" panose="02020404030301010803" pitchFamily="18" charset="0"/>
              </a:rPr>
              <a: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026" descr="density, concentration, pattern">
            <a:extLst>
              <a:ext uri="{FF2B5EF4-FFF2-40B4-BE49-F238E27FC236}">
                <a16:creationId xmlns:a16="http://schemas.microsoft.com/office/drawing/2014/main" id="{58E8B5D2-F12B-456D-8F95-22E201BB94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0"/>
            <a:ext cx="8424863"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 Box 1027">
            <a:extLst>
              <a:ext uri="{FF2B5EF4-FFF2-40B4-BE49-F238E27FC236}">
                <a16:creationId xmlns:a16="http://schemas.microsoft.com/office/drawing/2014/main" id="{682690A8-2A17-44F2-98C6-3F908E634AB6}"/>
              </a:ext>
            </a:extLst>
          </p:cNvPr>
          <p:cNvSpPr txBox="1">
            <a:spLocks noChangeArrowheads="1"/>
          </p:cNvSpPr>
          <p:nvPr/>
        </p:nvSpPr>
        <p:spPr bwMode="auto">
          <a:xfrm>
            <a:off x="11113" y="4681538"/>
            <a:ext cx="9144000" cy="198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30000"/>
              </a:spcBef>
              <a:buFontTx/>
              <a:buNone/>
            </a:pPr>
            <a:r>
              <a:rPr lang="en-US" altLang="en-US" sz="2200" b="1" u="sng">
                <a:latin typeface="Garamond" panose="02020404030301010803" pitchFamily="18" charset="0"/>
              </a:rPr>
              <a:t>Density</a:t>
            </a:r>
            <a:r>
              <a:rPr lang="en-US" altLang="en-US" sz="2200">
                <a:latin typeface="Garamond" panose="02020404030301010803" pitchFamily="18" charset="0"/>
              </a:rPr>
              <a:t>-In A we see 6 houses on 1 acre of land. And in B we see 12 houses per acre</a:t>
            </a:r>
          </a:p>
          <a:p>
            <a:pPr eaLnBrk="1" hangingPunct="1">
              <a:spcBef>
                <a:spcPct val="30000"/>
              </a:spcBef>
              <a:buFontTx/>
              <a:buNone/>
            </a:pPr>
            <a:r>
              <a:rPr lang="en-US" altLang="en-US" sz="2200" b="1" u="sng">
                <a:latin typeface="Garamond" panose="02020404030301010803" pitchFamily="18" charset="0"/>
              </a:rPr>
              <a:t>Concentration</a:t>
            </a:r>
            <a:r>
              <a:rPr lang="en-US" altLang="en-US" sz="2200">
                <a:latin typeface="Garamond" panose="02020404030301010803" pitchFamily="18" charset="0"/>
              </a:rPr>
              <a:t>-in A we see the houses dispersed and in B we see them clustered.</a:t>
            </a:r>
          </a:p>
          <a:p>
            <a:pPr eaLnBrk="1" hangingPunct="1">
              <a:spcBef>
                <a:spcPct val="30000"/>
              </a:spcBef>
              <a:buFontTx/>
              <a:buNone/>
            </a:pPr>
            <a:r>
              <a:rPr lang="en-US" altLang="en-US" sz="2200" b="1" u="sng">
                <a:latin typeface="Garamond" panose="02020404030301010803" pitchFamily="18" charset="0"/>
              </a:rPr>
              <a:t>Pattern</a:t>
            </a:r>
            <a:r>
              <a:rPr lang="en-US" altLang="en-US" sz="2200">
                <a:latin typeface="Garamond" panose="02020404030301010803" pitchFamily="18" charset="0"/>
              </a:rPr>
              <a:t>-in A the houses are in a single linear arrangement, in B the arrangement is irregular.</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01_18">
            <a:extLst>
              <a:ext uri="{FF2B5EF4-FFF2-40B4-BE49-F238E27FC236}">
                <a16:creationId xmlns:a16="http://schemas.microsoft.com/office/drawing/2014/main" id="{BD51981B-37A3-46B9-8A14-63B95F7205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724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ext Box 3">
            <a:extLst>
              <a:ext uri="{FF2B5EF4-FFF2-40B4-BE49-F238E27FC236}">
                <a16:creationId xmlns:a16="http://schemas.microsoft.com/office/drawing/2014/main" id="{398450DE-F868-4A9E-A3CE-26F7C4296DFF}"/>
              </a:ext>
            </a:extLst>
          </p:cNvPr>
          <p:cNvSpPr txBox="1">
            <a:spLocks noChangeArrowheads="1"/>
          </p:cNvSpPr>
          <p:nvPr/>
        </p:nvSpPr>
        <p:spPr bwMode="auto">
          <a:xfrm>
            <a:off x="4724400" y="457200"/>
            <a:ext cx="4419600"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50000"/>
              </a:spcBef>
              <a:buFontTx/>
              <a:buNone/>
            </a:pPr>
            <a:r>
              <a:rPr lang="en-US" altLang="en-US" sz="2400">
                <a:latin typeface="Garamond" panose="02020404030301010803" pitchFamily="18" charset="0"/>
              </a:rPr>
              <a:t>The top plan for a residential area has a lower density than the middle plan (24 houses compared to 32 houses on the same 82-acre piece of land), but both have dispersed concentrations. The middle and lower plans have the same density (32 houses on 82 acres), but the distribution of houses is more clustered in the lower plan. The lower plan has shared open space, whereas the middle plan provides a larger, private yard surrounding each house.</a:t>
            </a:r>
            <a:endParaRPr lang="en-US" altLang="en-US" sz="2000">
              <a:latin typeface="Garamond" panose="02020404030301010803" pitchFamily="18" charset="0"/>
            </a:endParaRPr>
          </a:p>
        </p:txBody>
      </p:sp>
    </p:spTree>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2">
            <a:extLst>
              <a:ext uri="{FF2B5EF4-FFF2-40B4-BE49-F238E27FC236}">
                <a16:creationId xmlns:a16="http://schemas.microsoft.com/office/drawing/2014/main" id="{BC3B2F38-9255-4805-821D-1FE1433541CD}"/>
              </a:ext>
            </a:extLst>
          </p:cNvPr>
          <p:cNvSpPr>
            <a:spLocks noGrp="1" noRot="1" noChangeArrowheads="1"/>
          </p:cNvSpPr>
          <p:nvPr>
            <p:ph type="title"/>
          </p:nvPr>
        </p:nvSpPr>
        <p:spPr>
          <a:xfrm>
            <a:off x="457200" y="274638"/>
            <a:ext cx="8229600" cy="563562"/>
          </a:xfrm>
        </p:spPr>
        <p:txBody>
          <a:bodyPr>
            <a:normAutofit fontScale="90000"/>
          </a:bodyPr>
          <a:lstStyle/>
          <a:p>
            <a:pPr eaLnBrk="1" hangingPunct="1">
              <a:defRPr/>
            </a:pPr>
            <a:r>
              <a:rPr lang="en-US" u="sng" dirty="0">
                <a:latin typeface="Garamond" pitchFamily="18" charset="0"/>
                <a:ea typeface="ＭＳ Ｐゴシック" pitchFamily="84" charset="-128"/>
              </a:rPr>
              <a:t>Types of Pattern:</a:t>
            </a:r>
            <a:endParaRPr lang="en-US" dirty="0">
              <a:latin typeface="Garamond" pitchFamily="18" charset="0"/>
              <a:ea typeface="ＭＳ Ｐゴシック" pitchFamily="84" charset="-128"/>
            </a:endParaRPr>
          </a:p>
        </p:txBody>
      </p:sp>
      <p:pic>
        <p:nvPicPr>
          <p:cNvPr id="24579" name="Picture 3" descr="linear">
            <a:extLst>
              <a:ext uri="{FF2B5EF4-FFF2-40B4-BE49-F238E27FC236}">
                <a16:creationId xmlns:a16="http://schemas.microsoft.com/office/drawing/2014/main" id="{AE22075C-B4AF-45E8-8DAF-BA97C90741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19200"/>
            <a:ext cx="2735263"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Text Box 4">
            <a:extLst>
              <a:ext uri="{FF2B5EF4-FFF2-40B4-BE49-F238E27FC236}">
                <a16:creationId xmlns:a16="http://schemas.microsoft.com/office/drawing/2014/main" id="{252C8F78-15C3-482D-87D0-4004F842745B}"/>
              </a:ext>
            </a:extLst>
          </p:cNvPr>
          <p:cNvSpPr txBox="1">
            <a:spLocks noChangeArrowheads="1"/>
          </p:cNvSpPr>
          <p:nvPr/>
        </p:nvSpPr>
        <p:spPr bwMode="auto">
          <a:xfrm>
            <a:off x="228600" y="4267200"/>
            <a:ext cx="28194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50000"/>
              </a:spcBef>
              <a:buFontTx/>
              <a:buNone/>
            </a:pPr>
            <a:r>
              <a:rPr lang="en-US" altLang="en-US" sz="2400" u="sng">
                <a:latin typeface="Garamond" panose="02020404030301010803" pitchFamily="18" charset="0"/>
                <a:cs typeface="Times New Roman" panose="02020603050405020304" pitchFamily="18" charset="0"/>
              </a:rPr>
              <a:t>Linear Patterns</a:t>
            </a:r>
            <a:r>
              <a:rPr lang="en-US" altLang="en-US" sz="2400">
                <a:latin typeface="Garamond" panose="02020404030301010803" pitchFamily="18" charset="0"/>
                <a:cs typeface="Times New Roman" panose="02020603050405020304" pitchFamily="18" charset="0"/>
              </a:rPr>
              <a:t> typically depict houses along a street or towns along a railroad</a:t>
            </a:r>
            <a:endParaRPr lang="en-US" altLang="en-US" sz="2400">
              <a:solidFill>
                <a:srgbClr val="00CC00"/>
              </a:solidFill>
              <a:latin typeface="Garamond" panose="02020404030301010803" pitchFamily="18" charset="0"/>
              <a:cs typeface="Times New Roman" panose="02020603050405020304" pitchFamily="18" charset="0"/>
            </a:endParaRPr>
          </a:p>
        </p:txBody>
      </p:sp>
      <p:pic>
        <p:nvPicPr>
          <p:cNvPr id="24581" name="Picture 4" descr="centralized">
            <a:extLst>
              <a:ext uri="{FF2B5EF4-FFF2-40B4-BE49-F238E27FC236}">
                <a16:creationId xmlns:a16="http://schemas.microsoft.com/office/drawing/2014/main" id="{020C737A-188A-4483-B4AF-F41C1877FB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1219200"/>
            <a:ext cx="2735263"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4" descr="random">
            <a:extLst>
              <a:ext uri="{FF2B5EF4-FFF2-40B4-BE49-F238E27FC236}">
                <a16:creationId xmlns:a16="http://schemas.microsoft.com/office/drawing/2014/main" id="{B1AE5DCB-9C68-4519-BF95-67988661F2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1219200"/>
            <a:ext cx="264477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3" name="Text Box 7">
            <a:extLst>
              <a:ext uri="{FF2B5EF4-FFF2-40B4-BE49-F238E27FC236}">
                <a16:creationId xmlns:a16="http://schemas.microsoft.com/office/drawing/2014/main" id="{897500A1-917B-40DF-8017-8FDE31F60F1D}"/>
              </a:ext>
            </a:extLst>
          </p:cNvPr>
          <p:cNvSpPr txBox="1">
            <a:spLocks noChangeArrowheads="1"/>
          </p:cNvSpPr>
          <p:nvPr/>
        </p:nvSpPr>
        <p:spPr bwMode="auto">
          <a:xfrm>
            <a:off x="3276600" y="4267200"/>
            <a:ext cx="2667000" cy="297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lnSpc>
                <a:spcPct val="90000"/>
              </a:lnSpc>
              <a:spcBef>
                <a:spcPct val="50000"/>
              </a:spcBef>
              <a:buFontTx/>
              <a:buNone/>
            </a:pPr>
            <a:r>
              <a:rPr lang="en-US" altLang="en-US" sz="2400" u="sng">
                <a:latin typeface="Garamond" panose="02020404030301010803" pitchFamily="18" charset="0"/>
                <a:cs typeface="Times New Roman" panose="02020603050405020304" pitchFamily="18" charset="0"/>
              </a:rPr>
              <a:t>Centralized Patterns</a:t>
            </a:r>
            <a:r>
              <a:rPr lang="en-US" altLang="en-US" sz="2400">
                <a:latin typeface="Garamond" panose="02020404030301010803" pitchFamily="18" charset="0"/>
                <a:cs typeface="Times New Roman" panose="02020603050405020304" pitchFamily="18" charset="0"/>
              </a:rPr>
              <a:t> typically involve items concentrated around a single node. Ex: Center City with surrounding suburbs</a:t>
            </a:r>
            <a:r>
              <a:rPr lang="en-US" altLang="en-US" sz="2400">
                <a:solidFill>
                  <a:srgbClr val="00CC00"/>
                </a:solidFill>
                <a:latin typeface="Garamond" panose="02020404030301010803" pitchFamily="18" charset="0"/>
                <a:cs typeface="Times New Roman" panose="02020603050405020304" pitchFamily="18" charset="0"/>
              </a:rPr>
              <a:t> </a:t>
            </a:r>
          </a:p>
          <a:p>
            <a:pPr>
              <a:spcBef>
                <a:spcPct val="50000"/>
              </a:spcBef>
              <a:buFontTx/>
              <a:buNone/>
            </a:pPr>
            <a:endParaRPr lang="en-US" altLang="en-US" sz="2400">
              <a:latin typeface="Garamond" panose="02020404030301010803" pitchFamily="18" charset="0"/>
              <a:cs typeface="Times New Roman" panose="02020603050405020304" pitchFamily="18" charset="0"/>
            </a:endParaRPr>
          </a:p>
        </p:txBody>
      </p:sp>
      <p:sp>
        <p:nvSpPr>
          <p:cNvPr id="24584" name="Text Box 8">
            <a:extLst>
              <a:ext uri="{FF2B5EF4-FFF2-40B4-BE49-F238E27FC236}">
                <a16:creationId xmlns:a16="http://schemas.microsoft.com/office/drawing/2014/main" id="{C076F28C-0B6B-4A00-B2A4-24A5A6616B93}"/>
              </a:ext>
            </a:extLst>
          </p:cNvPr>
          <p:cNvSpPr txBox="1">
            <a:spLocks noChangeArrowheads="1"/>
          </p:cNvSpPr>
          <p:nvPr/>
        </p:nvSpPr>
        <p:spPr bwMode="auto">
          <a:xfrm>
            <a:off x="6477000" y="4343400"/>
            <a:ext cx="23622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50000"/>
              </a:spcBef>
              <a:buFontTx/>
              <a:buNone/>
            </a:pPr>
            <a:r>
              <a:rPr lang="en-US" altLang="en-US" sz="2400" u="sng">
                <a:latin typeface="Garamond" panose="02020404030301010803" pitchFamily="18" charset="0"/>
              </a:rPr>
              <a:t>Random pattern:</a:t>
            </a:r>
            <a:r>
              <a:rPr lang="en-US" altLang="en-US" sz="2400">
                <a:latin typeface="Garamond" panose="02020404030301010803" pitchFamily="18" charset="0"/>
              </a:rPr>
              <a:t> An unstructured, irregular distribution</a:t>
            </a:r>
          </a:p>
        </p:txBody>
      </p:sp>
    </p:spTree>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04984793-0C22-48E6-B131-B18099FDAA59}"/>
              </a:ext>
            </a:extLst>
          </p:cNvPr>
          <p:cNvSpPr>
            <a:spLocks noGrp="1"/>
          </p:cNvSpPr>
          <p:nvPr>
            <p:ph type="title"/>
          </p:nvPr>
        </p:nvSpPr>
        <p:spPr>
          <a:xfrm>
            <a:off x="457200" y="11113"/>
            <a:ext cx="8229600" cy="715962"/>
          </a:xfrm>
        </p:spPr>
        <p:txBody>
          <a:bodyPr/>
          <a:lstStyle/>
          <a:p>
            <a:pPr eaLnBrk="1" hangingPunct="1"/>
            <a:r>
              <a:rPr lang="en-US" altLang="en-US" sz="4000" u="sng">
                <a:latin typeface="Garamond" panose="02020404030301010803" pitchFamily="18" charset="0"/>
              </a:rPr>
              <a:t>Standard 2: Human Geography</a:t>
            </a:r>
          </a:p>
        </p:txBody>
      </p:sp>
      <p:sp>
        <p:nvSpPr>
          <p:cNvPr id="25603" name="Text Placeholder 4">
            <a:extLst>
              <a:ext uri="{FF2B5EF4-FFF2-40B4-BE49-F238E27FC236}">
                <a16:creationId xmlns:a16="http://schemas.microsoft.com/office/drawing/2014/main" id="{6F3A6E4F-4466-4385-B9E0-C0DA0FFFB1C0}"/>
              </a:ext>
            </a:extLst>
          </p:cNvPr>
          <p:cNvSpPr>
            <a:spLocks noGrp="1"/>
          </p:cNvSpPr>
          <p:nvPr>
            <p:ph type="body" sz="half" idx="3"/>
          </p:nvPr>
        </p:nvSpPr>
        <p:spPr>
          <a:xfrm>
            <a:off x="0" y="1143000"/>
            <a:ext cx="9144000" cy="5715000"/>
          </a:xfrm>
        </p:spPr>
        <p:txBody>
          <a:bodyPr/>
          <a:lstStyle/>
          <a:p>
            <a:pPr marL="0" indent="0" algn="ctr" eaLnBrk="1" hangingPunct="1">
              <a:buFontTx/>
              <a:buNone/>
            </a:pPr>
            <a:r>
              <a:rPr lang="en-US" altLang="en-US" b="1" u="sng">
                <a:latin typeface="Garamond" panose="02020404030301010803" pitchFamily="18" charset="0"/>
              </a:rPr>
              <a:t>Understand and Interpret Implications of Associations Among Phenomena in Places:</a:t>
            </a:r>
          </a:p>
          <a:p>
            <a:pPr marL="0" indent="0" eaLnBrk="1" hangingPunct="1">
              <a:buFontTx/>
              <a:buNone/>
            </a:pPr>
            <a:endParaRPr lang="en-US" altLang="en-US" b="1" u="sng">
              <a:latin typeface="Garamond" panose="02020404030301010803" pitchFamily="18" charset="0"/>
            </a:endParaRPr>
          </a:p>
          <a:p>
            <a:pPr marL="0" indent="0" eaLnBrk="1" hangingPunct="1"/>
            <a:r>
              <a:rPr lang="en-US" altLang="en-US">
                <a:latin typeface="Garamond" panose="02020404030301010803" pitchFamily="18" charset="0"/>
              </a:rPr>
              <a:t>Geography looks at the world from a spatial perspective -- seeking to understand the changing spatial organization and material character of Earth's surface. One of the critical advantages of a spatial perspective is the attention it focuses on how phenomena are related to one another in particular places. </a:t>
            </a:r>
            <a:endParaRPr lang="en-US" altLang="en-US"/>
          </a:p>
        </p:txBody>
      </p:sp>
    </p:spTree>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D1F0EB0F-FFDB-44EC-8679-7494125B6B6A}"/>
              </a:ext>
            </a:extLst>
          </p:cNvPr>
          <p:cNvSpPr>
            <a:spLocks noGrp="1" noChangeArrowheads="1"/>
          </p:cNvSpPr>
          <p:nvPr>
            <p:ph type="title" idx="4294967295"/>
          </p:nvPr>
        </p:nvSpPr>
        <p:spPr/>
        <p:txBody>
          <a:bodyPr anchorCtr="1"/>
          <a:lstStyle/>
          <a:p>
            <a:pPr eaLnBrk="1" hangingPunct="1">
              <a:defRPr/>
            </a:pPr>
            <a:r>
              <a:rPr lang="en-US" altLang="en-US" u="sng" dirty="0">
                <a:effectLst>
                  <a:outerShdw blurRad="38100" dist="38100" dir="2700000" algn="tl">
                    <a:srgbClr val="C0C0C0"/>
                  </a:outerShdw>
                </a:effectLst>
                <a:latin typeface="Garamond" pitchFamily="18" charset="0"/>
              </a:rPr>
              <a:t>PLACE</a:t>
            </a:r>
            <a:endParaRPr lang="en-US" altLang="en-US" dirty="0">
              <a:effectLst>
                <a:outerShdw blurRad="38100" dist="38100" dir="2700000" algn="tl">
                  <a:srgbClr val="C0C0C0"/>
                </a:outerShdw>
              </a:effectLst>
            </a:endParaRPr>
          </a:p>
        </p:txBody>
      </p:sp>
      <p:sp>
        <p:nvSpPr>
          <p:cNvPr id="11" name="Text Placeholder 10">
            <a:extLst>
              <a:ext uri="{FF2B5EF4-FFF2-40B4-BE49-F238E27FC236}">
                <a16:creationId xmlns:a16="http://schemas.microsoft.com/office/drawing/2014/main" id="{7F118DF7-0BBA-4EB4-8B49-6C0A2F2407C9}"/>
              </a:ext>
            </a:extLst>
          </p:cNvPr>
          <p:cNvSpPr>
            <a:spLocks noGrp="1"/>
          </p:cNvSpPr>
          <p:nvPr>
            <p:ph type="body" idx="4294967295"/>
          </p:nvPr>
        </p:nvSpPr>
        <p:spPr>
          <a:xfrm>
            <a:off x="0" y="1371600"/>
            <a:ext cx="9144000" cy="639763"/>
          </a:xfrm>
        </p:spPr>
        <p:txBody>
          <a:bodyPr anchor="b"/>
          <a:lstStyle/>
          <a:p>
            <a:pPr marL="0" indent="0" algn="ctr" eaLnBrk="1" hangingPunct="1">
              <a:lnSpc>
                <a:spcPct val="90000"/>
              </a:lnSpc>
              <a:buFont typeface="Arial" pitchFamily="34" charset="0"/>
              <a:buNone/>
              <a:defRPr/>
            </a:pPr>
            <a:r>
              <a:rPr lang="en-US" altLang="en-US" sz="3600" b="1" dirty="0">
                <a:effectLst>
                  <a:outerShdw blurRad="38100" dist="38100" dir="2700000" algn="tl">
                    <a:srgbClr val="C0C0C0"/>
                  </a:outerShdw>
                </a:effectLst>
                <a:latin typeface="Garamond" pitchFamily="18" charset="0"/>
              </a:rPr>
              <a:t>What is it like there, what kind of place is it?</a:t>
            </a:r>
            <a:endParaRPr lang="en-US" altLang="en-US" sz="3600" b="1" dirty="0">
              <a:effectLst>
                <a:outerShdw blurRad="38100" dist="38100" dir="2700000" algn="tl">
                  <a:srgbClr val="C0C0C0"/>
                </a:outerShdw>
              </a:effectLst>
            </a:endParaRPr>
          </a:p>
        </p:txBody>
      </p:sp>
      <p:sp>
        <p:nvSpPr>
          <p:cNvPr id="19459" name="Rectangle 3">
            <a:extLst>
              <a:ext uri="{FF2B5EF4-FFF2-40B4-BE49-F238E27FC236}">
                <a16:creationId xmlns:a16="http://schemas.microsoft.com/office/drawing/2014/main" id="{98198195-614C-4D75-94C4-DC5DD9DCED04}"/>
              </a:ext>
            </a:extLst>
          </p:cNvPr>
          <p:cNvSpPr>
            <a:spLocks noGrp="1" noChangeArrowheads="1"/>
          </p:cNvSpPr>
          <p:nvPr>
            <p:ph sz="half" idx="4294967295"/>
          </p:nvPr>
        </p:nvSpPr>
        <p:spPr>
          <a:xfrm>
            <a:off x="457200" y="2174875"/>
            <a:ext cx="4040188" cy="3951288"/>
          </a:xfrm>
        </p:spPr>
        <p:txBody>
          <a:bodyPr/>
          <a:lstStyle/>
          <a:p>
            <a:pPr eaLnBrk="1" hangingPunct="1">
              <a:defRPr/>
            </a:pPr>
            <a:r>
              <a:rPr lang="en-US" altLang="en-US" sz="3600" b="1" u="sng" dirty="0">
                <a:effectLst>
                  <a:outerShdw blurRad="38100" dist="38100" dir="2700000" algn="tl">
                    <a:srgbClr val="C0C0C0"/>
                  </a:outerShdw>
                </a:effectLst>
                <a:latin typeface="Garamond" pitchFamily="18" charset="0"/>
              </a:rPr>
              <a:t>Human Characteristics</a:t>
            </a:r>
            <a:endParaRPr lang="en-US" altLang="en-US" sz="3600" b="1" dirty="0">
              <a:effectLst>
                <a:outerShdw blurRad="38100" dist="38100" dir="2700000" algn="tl">
                  <a:srgbClr val="C0C0C0"/>
                </a:outerShdw>
              </a:effectLst>
              <a:latin typeface="Garamond" pitchFamily="18" charset="0"/>
            </a:endParaRPr>
          </a:p>
          <a:p>
            <a:pPr lvl="2" eaLnBrk="1" hangingPunct="1">
              <a:defRPr/>
            </a:pPr>
            <a:r>
              <a:rPr lang="en-US" altLang="en-US" sz="1800" b="1" dirty="0">
                <a:effectLst>
                  <a:outerShdw blurRad="38100" dist="38100" dir="2700000" algn="tl">
                    <a:srgbClr val="C0C0C0"/>
                  </a:outerShdw>
                </a:effectLst>
                <a:latin typeface="Garamond" pitchFamily="18" charset="0"/>
              </a:rPr>
              <a:t>What are the main languages, customs, and beliefs.</a:t>
            </a:r>
          </a:p>
          <a:p>
            <a:pPr lvl="2" eaLnBrk="1" hangingPunct="1">
              <a:defRPr/>
            </a:pPr>
            <a:r>
              <a:rPr lang="en-US" altLang="en-US" sz="1800" b="1" dirty="0">
                <a:effectLst>
                  <a:outerShdw blurRad="38100" dist="38100" dir="2700000" algn="tl">
                    <a:srgbClr val="C0C0C0"/>
                  </a:outerShdw>
                </a:effectLst>
                <a:latin typeface="Garamond" pitchFamily="18" charset="0"/>
              </a:rPr>
              <a:t>How many people live, work, and visit a place.</a:t>
            </a:r>
            <a:endParaRPr lang="en-US" altLang="en-US" sz="1800" b="1" dirty="0">
              <a:effectLst>
                <a:outerShdw blurRad="38100" dist="38100" dir="2700000" algn="tl">
                  <a:srgbClr val="C0C0C0"/>
                </a:outerShdw>
              </a:effectLst>
            </a:endParaRPr>
          </a:p>
          <a:p>
            <a:pPr lvl="2" eaLnBrk="1" hangingPunct="1">
              <a:buFont typeface="Arial" pitchFamily="34" charset="0"/>
              <a:buNone/>
              <a:defRPr/>
            </a:pPr>
            <a:endParaRPr lang="en-US" altLang="en-US" sz="1800" b="1" dirty="0">
              <a:effectLst>
                <a:outerShdw blurRad="38100" dist="38100" dir="2700000" algn="tl">
                  <a:srgbClr val="C0C0C0"/>
                </a:outerShdw>
              </a:effectLst>
            </a:endParaRPr>
          </a:p>
          <a:p>
            <a:pPr lvl="2" eaLnBrk="1" hangingPunct="1">
              <a:buFont typeface="Arial" pitchFamily="34" charset="0"/>
              <a:buNone/>
              <a:defRPr/>
            </a:pPr>
            <a:endParaRPr lang="en-US" altLang="en-US" sz="1800" b="1" dirty="0">
              <a:effectLst>
                <a:outerShdw blurRad="38100" dist="38100" dir="2700000" algn="tl">
                  <a:srgbClr val="C0C0C0"/>
                </a:outerShdw>
              </a:effectLst>
            </a:endParaRPr>
          </a:p>
        </p:txBody>
      </p:sp>
      <p:sp>
        <p:nvSpPr>
          <p:cNvPr id="10" name="Content Placeholder 9">
            <a:extLst>
              <a:ext uri="{FF2B5EF4-FFF2-40B4-BE49-F238E27FC236}">
                <a16:creationId xmlns:a16="http://schemas.microsoft.com/office/drawing/2014/main" id="{47C595A8-B94D-4861-A730-911133B52C3D}"/>
              </a:ext>
            </a:extLst>
          </p:cNvPr>
          <p:cNvSpPr>
            <a:spLocks noGrp="1"/>
          </p:cNvSpPr>
          <p:nvPr>
            <p:ph sz="quarter" idx="4294967295"/>
          </p:nvPr>
        </p:nvSpPr>
        <p:spPr>
          <a:xfrm>
            <a:off x="4645025" y="2174875"/>
            <a:ext cx="4041775" cy="3951288"/>
          </a:xfrm>
        </p:spPr>
        <p:txBody>
          <a:bodyPr/>
          <a:lstStyle/>
          <a:p>
            <a:pPr eaLnBrk="1" hangingPunct="1">
              <a:defRPr/>
            </a:pPr>
            <a:r>
              <a:rPr lang="en-US" altLang="en-US" sz="3600" b="1" u="sng" dirty="0">
                <a:effectLst>
                  <a:outerShdw blurRad="38100" dist="38100" dir="2700000" algn="tl">
                    <a:srgbClr val="C0C0C0"/>
                  </a:outerShdw>
                </a:effectLst>
                <a:latin typeface="Garamond" pitchFamily="18" charset="0"/>
              </a:rPr>
              <a:t>Physical Characteristics</a:t>
            </a:r>
            <a:endParaRPr lang="en-US" altLang="en-US" sz="3600" b="1" dirty="0">
              <a:effectLst>
                <a:outerShdw blurRad="38100" dist="38100" dir="2700000" algn="tl">
                  <a:srgbClr val="C0C0C0"/>
                </a:outerShdw>
              </a:effectLst>
              <a:latin typeface="Garamond" pitchFamily="18" charset="0"/>
            </a:endParaRPr>
          </a:p>
          <a:p>
            <a:pPr lvl="2" eaLnBrk="1" hangingPunct="1">
              <a:defRPr/>
            </a:pPr>
            <a:r>
              <a:rPr lang="en-US" altLang="en-US" sz="1800" b="1" dirty="0">
                <a:effectLst>
                  <a:outerShdw blurRad="38100" dist="38100" dir="2700000" algn="tl">
                    <a:srgbClr val="C0C0C0"/>
                  </a:outerShdw>
                </a:effectLst>
                <a:latin typeface="Garamond" pitchFamily="18" charset="0"/>
              </a:rPr>
              <a:t>Landforms (mountains, rivers, etc.), climate, vegetation, wildlife, soil, etc.</a:t>
            </a:r>
            <a:endParaRPr lang="en-US" altLang="en-US" sz="1800" b="1" dirty="0">
              <a:effectLst>
                <a:outerShdw blurRad="38100" dist="38100" dir="2700000" algn="tl">
                  <a:srgbClr val="C0C0C0"/>
                </a:outerShdw>
              </a:effectLst>
            </a:endParaRPr>
          </a:p>
          <a:p>
            <a:pPr eaLnBrk="1" hangingPunct="1">
              <a:defRPr/>
            </a:pPr>
            <a:endParaRPr lang="en-US" altLang="en-US" sz="2400" dirty="0">
              <a:effectLst>
                <a:outerShdw blurRad="38100" dist="38100" dir="2700000" algn="tl">
                  <a:srgbClr val="C0C0C0"/>
                </a:outerShdw>
              </a:effectLst>
            </a:endParaRPr>
          </a:p>
        </p:txBody>
      </p:sp>
      <p:pic>
        <p:nvPicPr>
          <p:cNvPr id="19461" name="Picture 5" descr="http://www.visitusa.com/idaho/images/snake-river.jpg">
            <a:extLst>
              <a:ext uri="{FF2B5EF4-FFF2-40B4-BE49-F238E27FC236}">
                <a16:creationId xmlns:a16="http://schemas.microsoft.com/office/drawing/2014/main" id="{7A3CFE62-D293-419E-9140-1A19BD8F5D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4267200"/>
            <a:ext cx="17653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5" name="Picture 9" descr="http://tbn0.google.com/images?q=tbn:ZA9ZcJ6dWIz77M:http://www.swagattours.com/rajasthan-overview/gifs/people-rajasthan.jpg">
            <a:hlinkClick r:id="rId4"/>
            <a:extLst>
              <a:ext uri="{FF2B5EF4-FFF2-40B4-BE49-F238E27FC236}">
                <a16:creationId xmlns:a16="http://schemas.microsoft.com/office/drawing/2014/main" id="{84A146DA-0A52-49D3-849C-CD72ABE57E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5334000"/>
            <a:ext cx="133350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7" name="Picture 11" descr="http://imagecache2.allposters.com/images/pic/NGSPOD08/119497~A-Muslim-at-Prayer-Posters.jpg">
            <a:extLst>
              <a:ext uri="{FF2B5EF4-FFF2-40B4-BE49-F238E27FC236}">
                <a16:creationId xmlns:a16="http://schemas.microsoft.com/office/drawing/2014/main" id="{DCA01919-D6B4-44B2-A00A-B2DCA55C7E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81200" y="4953000"/>
            <a:ext cx="1316038"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9" name="Picture 13" descr="http://newsimg.bbc.co.uk/media/images/39403000/jpg/_39403287_aastreetap203.jpg">
            <a:extLst>
              <a:ext uri="{FF2B5EF4-FFF2-40B4-BE49-F238E27FC236}">
                <a16:creationId xmlns:a16="http://schemas.microsoft.com/office/drawing/2014/main" id="{5605B243-3DA8-4E13-9C72-E85A6877E63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05200" y="5181600"/>
            <a:ext cx="162877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1" name="Picture 15" descr="http://www.mass.gov/envir/forest/images/multiLayerForest.jpg">
            <a:extLst>
              <a:ext uri="{FF2B5EF4-FFF2-40B4-BE49-F238E27FC236}">
                <a16:creationId xmlns:a16="http://schemas.microsoft.com/office/drawing/2014/main" id="{A79249A5-8B9B-48C4-A1E7-2854AA23354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86600" y="5334000"/>
            <a:ext cx="2057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animEffect transition="in" filter="blinds(horizontal)">
                                      <p:cBhvr>
                                        <p:cTn id="7" dur="500"/>
                                        <p:tgtEl>
                                          <p:spTgt spid="1945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9459">
                                            <p:txEl>
                                              <p:pRg st="1" end="1"/>
                                            </p:txEl>
                                          </p:spTgt>
                                        </p:tgtEl>
                                        <p:attrNameLst>
                                          <p:attrName>style.visibility</p:attrName>
                                        </p:attrNameLst>
                                      </p:cBhvr>
                                      <p:to>
                                        <p:strVal val="visible"/>
                                      </p:to>
                                    </p:set>
                                    <p:animEffect transition="in" filter="blinds(horizontal)">
                                      <p:cBhvr>
                                        <p:cTn id="12" dur="500"/>
                                        <p:tgtEl>
                                          <p:spTgt spid="1945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19465"/>
                                        </p:tgtEl>
                                        <p:attrNameLst>
                                          <p:attrName>style.visibility</p:attrName>
                                        </p:attrNameLst>
                                      </p:cBhvr>
                                      <p:to>
                                        <p:strVal val="visible"/>
                                      </p:to>
                                    </p:set>
                                    <p:animEffect transition="in" filter="box(in)">
                                      <p:cBhvr>
                                        <p:cTn id="17" dur="500"/>
                                        <p:tgtEl>
                                          <p:spTgt spid="19465"/>
                                        </p:tgtEl>
                                      </p:cBhvr>
                                    </p:animEffect>
                                  </p:childTnLst>
                                </p:cTn>
                              </p:par>
                              <p:par>
                                <p:cTn id="18" presetID="4" presetClass="entr" presetSubtype="16" fill="hold" nodeType="withEffect">
                                  <p:stCondLst>
                                    <p:cond delay="0"/>
                                  </p:stCondLst>
                                  <p:childTnLst>
                                    <p:set>
                                      <p:cBhvr>
                                        <p:cTn id="19" dur="1" fill="hold">
                                          <p:stCondLst>
                                            <p:cond delay="0"/>
                                          </p:stCondLst>
                                        </p:cTn>
                                        <p:tgtEl>
                                          <p:spTgt spid="19467"/>
                                        </p:tgtEl>
                                        <p:attrNameLst>
                                          <p:attrName>style.visibility</p:attrName>
                                        </p:attrNameLst>
                                      </p:cBhvr>
                                      <p:to>
                                        <p:strVal val="visible"/>
                                      </p:to>
                                    </p:set>
                                    <p:animEffect transition="in" filter="box(in)">
                                      <p:cBhvr>
                                        <p:cTn id="20" dur="500"/>
                                        <p:tgtEl>
                                          <p:spTgt spid="19467"/>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19459">
                                            <p:txEl>
                                              <p:pRg st="2" end="2"/>
                                            </p:txEl>
                                          </p:spTgt>
                                        </p:tgtEl>
                                        <p:attrNameLst>
                                          <p:attrName>style.visibility</p:attrName>
                                        </p:attrNameLst>
                                      </p:cBhvr>
                                      <p:to>
                                        <p:strVal val="visible"/>
                                      </p:to>
                                    </p:set>
                                    <p:animEffect transition="in" filter="blinds(horizontal)">
                                      <p:cBhvr>
                                        <p:cTn id="25" dur="500"/>
                                        <p:tgtEl>
                                          <p:spTgt spid="19459">
                                            <p:txEl>
                                              <p:pRg st="2" end="2"/>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4" presetClass="entr" presetSubtype="16" fill="hold" nodeType="clickEffect">
                                  <p:stCondLst>
                                    <p:cond delay="0"/>
                                  </p:stCondLst>
                                  <p:childTnLst>
                                    <p:set>
                                      <p:cBhvr>
                                        <p:cTn id="29" dur="1" fill="hold">
                                          <p:stCondLst>
                                            <p:cond delay="0"/>
                                          </p:stCondLst>
                                        </p:cTn>
                                        <p:tgtEl>
                                          <p:spTgt spid="19469"/>
                                        </p:tgtEl>
                                        <p:attrNameLst>
                                          <p:attrName>style.visibility</p:attrName>
                                        </p:attrNameLst>
                                      </p:cBhvr>
                                      <p:to>
                                        <p:strVal val="visible"/>
                                      </p:to>
                                    </p:set>
                                    <p:animEffect transition="in" filter="box(in)">
                                      <p:cBhvr>
                                        <p:cTn id="30" dur="500"/>
                                        <p:tgtEl>
                                          <p:spTgt spid="1946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4" presetClass="entr" presetSubtype="0" fill="hold" nodeType="clickEffect">
                                  <p:stCondLst>
                                    <p:cond delay="0"/>
                                  </p:stCondLst>
                                  <p:childTnLst>
                                    <p:set>
                                      <p:cBhvr>
                                        <p:cTn id="34" dur="1" fill="hold">
                                          <p:stCondLst>
                                            <p:cond delay="0"/>
                                          </p:stCondLst>
                                        </p:cTn>
                                        <p:tgtEl>
                                          <p:spTgt spid="10">
                                            <p:txEl>
                                              <p:pRg st="0" end="0"/>
                                            </p:txEl>
                                          </p:spTgt>
                                        </p:tgtEl>
                                        <p:attrNameLst>
                                          <p:attrName>style.visibility</p:attrName>
                                        </p:attrNameLst>
                                      </p:cBhvr>
                                      <p:to>
                                        <p:strVal val="visible"/>
                                      </p:to>
                                    </p:set>
                                    <p:anim to="" calcmode="lin" valueType="num">
                                      <p:cBhvr>
                                        <p:cTn id="35" dur="1" fill="hold"/>
                                        <p:tgtEl>
                                          <p:spTgt spid="10">
                                            <p:txEl>
                                              <p:pRg st="0" end="0"/>
                                            </p:txEl>
                                          </p:spTgt>
                                        </p:tgtEl>
                                        <p:attrNameLst>
                                          <p:attrName/>
                                        </p:attrNameLst>
                                      </p:cBhvr>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4" presetClass="entr" presetSubtype="0" fill="hold" nodeType="clickEffect">
                                  <p:stCondLst>
                                    <p:cond delay="0"/>
                                  </p:stCondLst>
                                  <p:childTnLst>
                                    <p:set>
                                      <p:cBhvr>
                                        <p:cTn id="39" dur="1" fill="hold">
                                          <p:stCondLst>
                                            <p:cond delay="0"/>
                                          </p:stCondLst>
                                        </p:cTn>
                                        <p:tgtEl>
                                          <p:spTgt spid="10">
                                            <p:txEl>
                                              <p:pRg st="1" end="1"/>
                                            </p:txEl>
                                          </p:spTgt>
                                        </p:tgtEl>
                                        <p:attrNameLst>
                                          <p:attrName>style.visibility</p:attrName>
                                        </p:attrNameLst>
                                      </p:cBhvr>
                                      <p:to>
                                        <p:strVal val="visible"/>
                                      </p:to>
                                    </p:set>
                                    <p:anim to="" calcmode="lin" valueType="num">
                                      <p:cBhvr>
                                        <p:cTn id="40" dur="1" fill="hold"/>
                                        <p:tgtEl>
                                          <p:spTgt spid="10">
                                            <p:txEl>
                                              <p:pRg st="1" end="1"/>
                                            </p:txEl>
                                          </p:spTgt>
                                        </p:tgtEl>
                                        <p:attrNameLst>
                                          <p:attrName/>
                                        </p:attrNameLst>
                                      </p:cBhvr>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4" presetClass="entr" presetSubtype="16" fill="hold" nodeType="clickEffect">
                                  <p:stCondLst>
                                    <p:cond delay="0"/>
                                  </p:stCondLst>
                                  <p:childTnLst>
                                    <p:set>
                                      <p:cBhvr>
                                        <p:cTn id="44" dur="1" fill="hold">
                                          <p:stCondLst>
                                            <p:cond delay="0"/>
                                          </p:stCondLst>
                                        </p:cTn>
                                        <p:tgtEl>
                                          <p:spTgt spid="19461"/>
                                        </p:tgtEl>
                                        <p:attrNameLst>
                                          <p:attrName>style.visibility</p:attrName>
                                        </p:attrNameLst>
                                      </p:cBhvr>
                                      <p:to>
                                        <p:strVal val="visible"/>
                                      </p:to>
                                    </p:set>
                                    <p:animEffect transition="in" filter="box(in)">
                                      <p:cBhvr>
                                        <p:cTn id="45" dur="500"/>
                                        <p:tgtEl>
                                          <p:spTgt spid="19461"/>
                                        </p:tgtEl>
                                      </p:cBhvr>
                                    </p:animEffect>
                                  </p:childTnLst>
                                </p:cTn>
                              </p:par>
                              <p:par>
                                <p:cTn id="46" presetID="4" presetClass="entr" presetSubtype="16" fill="hold" nodeType="withEffect">
                                  <p:stCondLst>
                                    <p:cond delay="0"/>
                                  </p:stCondLst>
                                  <p:childTnLst>
                                    <p:set>
                                      <p:cBhvr>
                                        <p:cTn id="47" dur="1" fill="hold">
                                          <p:stCondLst>
                                            <p:cond delay="0"/>
                                          </p:stCondLst>
                                        </p:cTn>
                                        <p:tgtEl>
                                          <p:spTgt spid="19471"/>
                                        </p:tgtEl>
                                        <p:attrNameLst>
                                          <p:attrName>style.visibility</p:attrName>
                                        </p:attrNameLst>
                                      </p:cBhvr>
                                      <p:to>
                                        <p:strVal val="visible"/>
                                      </p:to>
                                    </p:set>
                                    <p:animEffect transition="in" filter="box(in)">
                                      <p:cBhvr>
                                        <p:cTn id="48" dur="500"/>
                                        <p:tgtEl>
                                          <p:spTgt spid="194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allAtOnce"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3613201E-FD55-4BCF-AC39-01BA1F61FC02}"/>
              </a:ext>
            </a:extLst>
          </p:cNvPr>
          <p:cNvSpPr>
            <a:spLocks noGrp="1"/>
          </p:cNvSpPr>
          <p:nvPr>
            <p:ph type="title"/>
          </p:nvPr>
        </p:nvSpPr>
        <p:spPr>
          <a:xfrm>
            <a:off x="685800" y="26988"/>
            <a:ext cx="7772400" cy="762000"/>
          </a:xfrm>
        </p:spPr>
        <p:txBody>
          <a:bodyPr/>
          <a:lstStyle/>
          <a:p>
            <a:r>
              <a:rPr lang="en-US" altLang="en-US" sz="4000" u="sng">
                <a:solidFill>
                  <a:srgbClr val="002060"/>
                </a:solidFill>
                <a:latin typeface="Garamond" panose="02020404030301010803" pitchFamily="18" charset="0"/>
              </a:rPr>
              <a:t>Mental Map Homework </a:t>
            </a:r>
            <a:r>
              <a:rPr lang="en-US" altLang="en-US" sz="4000">
                <a:solidFill>
                  <a:srgbClr val="002060"/>
                </a:solidFill>
                <a:latin typeface="Garamond" panose="02020404030301010803" pitchFamily="18" charset="0"/>
              </a:rPr>
              <a:t>(due Friday)</a:t>
            </a:r>
          </a:p>
        </p:txBody>
      </p:sp>
      <p:sp>
        <p:nvSpPr>
          <p:cNvPr id="27651" name="Text Placeholder 4">
            <a:extLst>
              <a:ext uri="{FF2B5EF4-FFF2-40B4-BE49-F238E27FC236}">
                <a16:creationId xmlns:a16="http://schemas.microsoft.com/office/drawing/2014/main" id="{40377A7F-3F2A-4E6B-996F-45C0C802A91C}"/>
              </a:ext>
            </a:extLst>
          </p:cNvPr>
          <p:cNvSpPr>
            <a:spLocks noGrp="1"/>
          </p:cNvSpPr>
          <p:nvPr>
            <p:ph type="body" sz="half" idx="3"/>
          </p:nvPr>
        </p:nvSpPr>
        <p:spPr>
          <a:xfrm>
            <a:off x="3124200" y="914400"/>
            <a:ext cx="5943600" cy="3048000"/>
          </a:xfrm>
        </p:spPr>
        <p:txBody>
          <a:bodyPr/>
          <a:lstStyle/>
          <a:p>
            <a:pPr algn="ctr"/>
            <a:r>
              <a:rPr lang="en-US" altLang="en-US" sz="2400">
                <a:solidFill>
                  <a:srgbClr val="002060"/>
                </a:solidFill>
                <a:latin typeface="Garamond" panose="02020404030301010803" pitchFamily="18" charset="0"/>
              </a:rPr>
              <a:t>You will draw your own </a:t>
            </a:r>
            <a:r>
              <a:rPr lang="en-US" altLang="en-US" sz="2400" u="sng">
                <a:solidFill>
                  <a:srgbClr val="002060"/>
                </a:solidFill>
                <a:latin typeface="Garamond" panose="02020404030301010803" pitchFamily="18" charset="0"/>
              </a:rPr>
              <a:t>mental map </a:t>
            </a:r>
            <a:r>
              <a:rPr lang="en-US" altLang="en-US" sz="2400">
                <a:solidFill>
                  <a:srgbClr val="002060"/>
                </a:solidFill>
                <a:latin typeface="Garamond" panose="02020404030301010803" pitchFamily="18" charset="0"/>
              </a:rPr>
              <a:t>of the world on a blank sheet of paper.  This map should </a:t>
            </a:r>
            <a:r>
              <a:rPr lang="en-US" altLang="en-US" sz="2400" b="1">
                <a:solidFill>
                  <a:srgbClr val="002060"/>
                </a:solidFill>
                <a:latin typeface="Garamond" panose="02020404030301010803" pitchFamily="18" charset="0"/>
              </a:rPr>
              <a:t>NOT</a:t>
            </a:r>
            <a:r>
              <a:rPr lang="en-US" altLang="en-US" sz="2400">
                <a:solidFill>
                  <a:srgbClr val="002060"/>
                </a:solidFill>
                <a:latin typeface="Garamond" panose="02020404030301010803" pitchFamily="18" charset="0"/>
              </a:rPr>
              <a:t> be perfect, it is just a pretest of your knowledge at the start of the semester.  </a:t>
            </a:r>
            <a:r>
              <a:rPr lang="en-US" altLang="en-US" sz="2400" u="sng">
                <a:solidFill>
                  <a:srgbClr val="002060"/>
                </a:solidFill>
                <a:latin typeface="Garamond" panose="02020404030301010803" pitchFamily="18" charset="0"/>
              </a:rPr>
              <a:t>YOU CAN’T LOOSE POINTS FOR INACCURACY, SO PLEASE DO NOT REFERENCE ANY ACTUAL MAPS TO HELP YOU!</a:t>
            </a:r>
            <a:endParaRPr lang="en-US" altLang="en-US" sz="2400">
              <a:solidFill>
                <a:srgbClr val="002060"/>
              </a:solidFill>
              <a:latin typeface="Garamond" panose="02020404030301010803" pitchFamily="18" charset="0"/>
            </a:endParaRPr>
          </a:p>
          <a:p>
            <a:endParaRPr lang="en-US" altLang="en-US" sz="1600">
              <a:solidFill>
                <a:srgbClr val="002060"/>
              </a:solidFill>
              <a:latin typeface="Garamond" panose="02020404030301010803" pitchFamily="18" charset="0"/>
            </a:endParaRPr>
          </a:p>
          <a:p>
            <a:endParaRPr lang="en-US" altLang="en-US" sz="1600">
              <a:solidFill>
                <a:srgbClr val="002060"/>
              </a:solidFill>
              <a:latin typeface="Garamond" panose="02020404030301010803" pitchFamily="18" charset="0"/>
            </a:endParaRPr>
          </a:p>
        </p:txBody>
      </p:sp>
      <p:pic>
        <p:nvPicPr>
          <p:cNvPr id="27652" name="Picture 2">
            <a:extLst>
              <a:ext uri="{FF2B5EF4-FFF2-40B4-BE49-F238E27FC236}">
                <a16:creationId xmlns:a16="http://schemas.microsoft.com/office/drawing/2014/main" id="{4216A4B3-BED7-48C5-86A5-4B71E38C7D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5110"/>
          <a:stretch>
            <a:fillRect/>
          </a:stretch>
        </p:blipFill>
        <p:spPr bwMode="auto">
          <a:xfrm>
            <a:off x="0" y="838200"/>
            <a:ext cx="3200400" cy="305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653" name="Rounded Rectangle 5">
            <a:extLst>
              <a:ext uri="{FF2B5EF4-FFF2-40B4-BE49-F238E27FC236}">
                <a16:creationId xmlns:a16="http://schemas.microsoft.com/office/drawing/2014/main" id="{188CEA28-881C-4B53-B4C9-32ACB975FFA8}"/>
              </a:ext>
            </a:extLst>
          </p:cNvPr>
          <p:cNvSpPr>
            <a:spLocks noChangeArrowheads="1"/>
          </p:cNvSpPr>
          <p:nvPr/>
        </p:nvSpPr>
        <p:spPr bwMode="auto">
          <a:xfrm>
            <a:off x="152400" y="3889375"/>
            <a:ext cx="8991600" cy="2968625"/>
          </a:xfrm>
          <a:prstGeom prst="roundRect">
            <a:avLst>
              <a:gd name="adj" fmla="val 16667"/>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buFont typeface="Arial" panose="020B0604020202020204" pitchFamily="34" charset="0"/>
              <a:buAutoNum type="arabicPeriod"/>
            </a:pPr>
            <a:r>
              <a:rPr lang="en-US" altLang="en-US" sz="2200">
                <a:solidFill>
                  <a:schemeClr val="bg1"/>
                </a:solidFill>
                <a:latin typeface="Garamond" panose="02020404030301010803" pitchFamily="18" charset="0"/>
              </a:rPr>
              <a:t>List </a:t>
            </a:r>
            <a:r>
              <a:rPr lang="en-US" altLang="en-US" sz="2200" u="sng">
                <a:solidFill>
                  <a:schemeClr val="bg1"/>
                </a:solidFill>
                <a:latin typeface="Garamond" panose="02020404030301010803" pitchFamily="18" charset="0"/>
              </a:rPr>
              <a:t>5 physical </a:t>
            </a:r>
            <a:r>
              <a:rPr lang="en-US" altLang="en-US" sz="2200">
                <a:solidFill>
                  <a:schemeClr val="bg1"/>
                </a:solidFill>
                <a:latin typeface="Garamond" panose="02020404030301010803" pitchFamily="18" charset="0"/>
              </a:rPr>
              <a:t>features like mountains, rivers, lakes, </a:t>
            </a:r>
          </a:p>
          <a:p>
            <a:pPr>
              <a:buFont typeface="Arial" panose="020B0604020202020204" pitchFamily="34" charset="0"/>
              <a:buAutoNum type="arabicPeriod"/>
            </a:pPr>
            <a:r>
              <a:rPr lang="en-US" altLang="en-US" sz="2200">
                <a:solidFill>
                  <a:schemeClr val="bg1"/>
                </a:solidFill>
                <a:latin typeface="Garamond" panose="02020404030301010803" pitchFamily="18" charset="0"/>
              </a:rPr>
              <a:t>List </a:t>
            </a:r>
            <a:r>
              <a:rPr lang="en-US" altLang="en-US" sz="2200" u="sng">
                <a:solidFill>
                  <a:schemeClr val="bg1"/>
                </a:solidFill>
                <a:latin typeface="Garamond" panose="02020404030301010803" pitchFamily="18" charset="0"/>
              </a:rPr>
              <a:t>5 political features </a:t>
            </a:r>
            <a:r>
              <a:rPr lang="en-US" altLang="en-US" sz="2200">
                <a:solidFill>
                  <a:schemeClr val="bg1"/>
                </a:solidFill>
                <a:latin typeface="Garamond" panose="02020404030301010803" pitchFamily="18" charset="0"/>
              </a:rPr>
              <a:t>such as cities and countries.  </a:t>
            </a:r>
          </a:p>
          <a:p>
            <a:pPr>
              <a:buFont typeface="Arial" panose="020B0604020202020204" pitchFamily="34" charset="0"/>
              <a:buAutoNum type="arabicPeriod"/>
            </a:pPr>
            <a:r>
              <a:rPr lang="en-US" altLang="en-US" sz="2200">
                <a:solidFill>
                  <a:schemeClr val="bg1"/>
                </a:solidFill>
                <a:latin typeface="Garamond" panose="02020404030301010803" pitchFamily="18" charset="0"/>
              </a:rPr>
              <a:t>List </a:t>
            </a:r>
            <a:r>
              <a:rPr lang="en-US" altLang="en-US" sz="2200" u="sng">
                <a:solidFill>
                  <a:schemeClr val="bg1"/>
                </a:solidFill>
                <a:latin typeface="Garamond" panose="02020404030301010803" pitchFamily="18" charset="0"/>
              </a:rPr>
              <a:t>5 economic features </a:t>
            </a:r>
            <a:r>
              <a:rPr lang="en-US" altLang="en-US" sz="2200">
                <a:solidFill>
                  <a:schemeClr val="bg1"/>
                </a:solidFill>
                <a:latin typeface="Garamond" panose="02020404030301010803" pitchFamily="18" charset="0"/>
              </a:rPr>
              <a:t>like natural resources, trade goods.</a:t>
            </a:r>
          </a:p>
          <a:p>
            <a:pPr>
              <a:buFont typeface="Arial" panose="020B0604020202020204" pitchFamily="34" charset="0"/>
              <a:buAutoNum type="arabicPeriod"/>
            </a:pPr>
            <a:r>
              <a:rPr lang="en-US" altLang="en-US" sz="2200">
                <a:solidFill>
                  <a:schemeClr val="bg1"/>
                </a:solidFill>
                <a:latin typeface="Garamond" panose="02020404030301010803" pitchFamily="18" charset="0"/>
              </a:rPr>
              <a:t>List </a:t>
            </a:r>
            <a:r>
              <a:rPr lang="en-US" altLang="en-US" sz="2200" u="sng">
                <a:solidFill>
                  <a:schemeClr val="bg1"/>
                </a:solidFill>
                <a:latin typeface="Garamond" panose="02020404030301010803" pitchFamily="18" charset="0"/>
              </a:rPr>
              <a:t>5 scientific/ technological features </a:t>
            </a:r>
            <a:r>
              <a:rPr lang="en-US" altLang="en-US" sz="2200">
                <a:solidFill>
                  <a:schemeClr val="bg1"/>
                </a:solidFill>
                <a:latin typeface="Garamond" panose="02020404030301010803" pitchFamily="18" charset="0"/>
              </a:rPr>
              <a:t>like inventions and ideas, or innovations</a:t>
            </a:r>
          </a:p>
          <a:p>
            <a:pPr>
              <a:buFont typeface="Arial" panose="020B0604020202020204" pitchFamily="34" charset="0"/>
              <a:buAutoNum type="arabicPeriod"/>
            </a:pPr>
            <a:r>
              <a:rPr lang="en-US" altLang="en-US" sz="2200">
                <a:solidFill>
                  <a:schemeClr val="bg1"/>
                </a:solidFill>
                <a:latin typeface="Garamond" panose="02020404030301010803" pitchFamily="18" charset="0"/>
              </a:rPr>
              <a:t>       List </a:t>
            </a:r>
            <a:r>
              <a:rPr lang="en-US" altLang="en-US" sz="2200" u="sng">
                <a:solidFill>
                  <a:schemeClr val="bg1"/>
                </a:solidFill>
                <a:latin typeface="Garamond" panose="02020404030301010803" pitchFamily="18" charset="0"/>
              </a:rPr>
              <a:t>5 cultural features</a:t>
            </a:r>
            <a:r>
              <a:rPr lang="en-US" altLang="en-US" sz="2200">
                <a:solidFill>
                  <a:schemeClr val="bg1"/>
                </a:solidFill>
                <a:latin typeface="Garamond" panose="02020404030301010803" pitchFamily="18" charset="0"/>
              </a:rPr>
              <a:t>; works of art, literature, music, religions.  </a:t>
            </a:r>
          </a:p>
          <a:p>
            <a:pPr>
              <a:buFont typeface="Arial" panose="020B0604020202020204" pitchFamily="34" charset="0"/>
              <a:buAutoNum type="arabicPeriod"/>
            </a:pPr>
            <a:r>
              <a:rPr lang="en-US" altLang="en-US" sz="2200">
                <a:solidFill>
                  <a:schemeClr val="bg1"/>
                </a:solidFill>
                <a:latin typeface="Garamond" panose="02020404030301010803" pitchFamily="18" charset="0"/>
              </a:rPr>
              <a:t>       List </a:t>
            </a:r>
            <a:r>
              <a:rPr lang="en-US" altLang="en-US" sz="2200" u="sng">
                <a:solidFill>
                  <a:schemeClr val="bg1"/>
                </a:solidFill>
                <a:latin typeface="Garamond" panose="02020404030301010803" pitchFamily="18" charset="0"/>
              </a:rPr>
              <a:t>5 migration streams </a:t>
            </a:r>
            <a:r>
              <a:rPr lang="en-US" altLang="en-US" sz="2200">
                <a:solidFill>
                  <a:schemeClr val="bg1"/>
                </a:solidFill>
                <a:latin typeface="Garamond" panose="02020404030301010803" pitchFamily="18" charset="0"/>
              </a:rPr>
              <a:t>across space (any time, use arrows to indicate    	place of origin).</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3BDD70BA-7385-4835-974D-3C3F1C395983}"/>
              </a:ext>
            </a:extLst>
          </p:cNvPr>
          <p:cNvSpPr>
            <a:spLocks noGrp="1" noChangeArrowheads="1"/>
          </p:cNvSpPr>
          <p:nvPr>
            <p:ph type="title" idx="4294967295"/>
          </p:nvPr>
        </p:nvSpPr>
        <p:spPr>
          <a:xfrm>
            <a:off x="0" y="0"/>
            <a:ext cx="8839200" cy="1752600"/>
          </a:xfrm>
        </p:spPr>
        <p:txBody>
          <a:bodyPr/>
          <a:lstStyle/>
          <a:p>
            <a:pPr marL="1117600" indent="-1117600" eaLnBrk="1" hangingPunct="1"/>
            <a:r>
              <a:rPr lang="en-US" altLang="en-US" sz="3600" u="sng">
                <a:latin typeface="Garamond" panose="02020404030301010803" pitchFamily="18" charset="0"/>
              </a:rPr>
              <a:t>Place:</a:t>
            </a:r>
            <a:r>
              <a:rPr lang="en-US" altLang="en-US" sz="3600">
                <a:latin typeface="Garamond" panose="02020404030301010803" pitchFamily="18" charset="0"/>
              </a:rPr>
              <a:t>  a unique location on Earth-examples include your hometown, a vacation destination, or a part of a country. </a:t>
            </a:r>
            <a:endParaRPr lang="en-US" altLang="en-US" sz="4000">
              <a:latin typeface="Garamond" panose="02020404030301010803" pitchFamily="18" charset="0"/>
            </a:endParaRPr>
          </a:p>
        </p:txBody>
      </p:sp>
      <p:sp>
        <p:nvSpPr>
          <p:cNvPr id="28675" name="Rectangle 3">
            <a:extLst>
              <a:ext uri="{FF2B5EF4-FFF2-40B4-BE49-F238E27FC236}">
                <a16:creationId xmlns:a16="http://schemas.microsoft.com/office/drawing/2014/main" id="{550BB16B-AC0F-4FFA-B816-2BE0D339FC1E}"/>
              </a:ext>
            </a:extLst>
          </p:cNvPr>
          <p:cNvSpPr>
            <a:spLocks noGrp="1" noChangeArrowheads="1"/>
          </p:cNvSpPr>
          <p:nvPr>
            <p:ph type="body" idx="4294967295"/>
          </p:nvPr>
        </p:nvSpPr>
        <p:spPr>
          <a:xfrm>
            <a:off x="0" y="2514600"/>
            <a:ext cx="8610600" cy="3748088"/>
          </a:xfrm>
        </p:spPr>
        <p:txBody>
          <a:bodyPr/>
          <a:lstStyle/>
          <a:p>
            <a:pPr marL="609600" indent="-609600" eaLnBrk="1" hangingPunct="1">
              <a:buFont typeface="Wingdings" panose="05000000000000000000" pitchFamily="2" charset="2"/>
              <a:buNone/>
            </a:pPr>
            <a:r>
              <a:rPr lang="en-US" altLang="en-US" sz="3600" u="sng">
                <a:latin typeface="Garamond" panose="02020404030301010803" pitchFamily="18" charset="0"/>
              </a:rPr>
              <a:t>Can be described in 4 ways:</a:t>
            </a:r>
            <a:endParaRPr lang="en-US" altLang="en-US" sz="3600">
              <a:latin typeface="Garamond" panose="02020404030301010803" pitchFamily="18" charset="0"/>
            </a:endParaRPr>
          </a:p>
          <a:p>
            <a:pPr marL="609600" indent="-609600" eaLnBrk="1" hangingPunct="1">
              <a:buFontTx/>
              <a:buAutoNum type="arabicPeriod"/>
            </a:pPr>
            <a:r>
              <a:rPr lang="en-US" altLang="en-US" sz="3600">
                <a:latin typeface="Garamond" panose="02020404030301010803" pitchFamily="18" charset="0"/>
              </a:rPr>
              <a:t>Place name (Toponym)</a:t>
            </a:r>
          </a:p>
          <a:p>
            <a:pPr marL="609600" indent="-609600" eaLnBrk="1" hangingPunct="1">
              <a:buFontTx/>
              <a:buAutoNum type="arabicPeriod"/>
            </a:pPr>
            <a:r>
              <a:rPr lang="en-US" altLang="en-US" sz="3600">
                <a:latin typeface="Garamond" panose="02020404030301010803" pitchFamily="18" charset="0"/>
              </a:rPr>
              <a:t>Site</a:t>
            </a:r>
          </a:p>
          <a:p>
            <a:pPr marL="609600" indent="-609600" eaLnBrk="1" hangingPunct="1">
              <a:buFontTx/>
              <a:buAutoNum type="arabicPeriod"/>
            </a:pPr>
            <a:r>
              <a:rPr lang="en-US" altLang="en-US" sz="3600">
                <a:latin typeface="Garamond" panose="02020404030301010803" pitchFamily="18" charset="0"/>
              </a:rPr>
              <a:t>Situation</a:t>
            </a:r>
          </a:p>
          <a:p>
            <a:pPr marL="609600" indent="-609600" eaLnBrk="1" hangingPunct="1">
              <a:buFontTx/>
              <a:buAutoNum type="arabicPeriod"/>
            </a:pPr>
            <a:r>
              <a:rPr lang="en-US" altLang="en-US" sz="3600">
                <a:latin typeface="Garamond" panose="02020404030301010803" pitchFamily="18" charset="0"/>
              </a:rPr>
              <a:t>Mathematical location</a:t>
            </a:r>
          </a:p>
        </p:txBody>
      </p:sp>
      <p:pic>
        <p:nvPicPr>
          <p:cNvPr id="28676" name="Picture 4" descr="1">
            <a:extLst>
              <a:ext uri="{FF2B5EF4-FFF2-40B4-BE49-F238E27FC236}">
                <a16:creationId xmlns:a16="http://schemas.microsoft.com/office/drawing/2014/main" id="{CFAE299F-CAE8-4B18-BC4E-A99A0AFCE5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1752600"/>
            <a:ext cx="37338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5" descr="Carey">
            <a:extLst>
              <a:ext uri="{FF2B5EF4-FFF2-40B4-BE49-F238E27FC236}">
                <a16:creationId xmlns:a16="http://schemas.microsoft.com/office/drawing/2014/main" id="{1E445E23-7B66-4496-8BBB-EAE862DC42FC}"/>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38100" y="1828800"/>
            <a:ext cx="3810000" cy="3200400"/>
          </a:xfrm>
        </p:spPr>
      </p:pic>
      <p:sp>
        <p:nvSpPr>
          <p:cNvPr id="29699" name="Rectangle 4">
            <a:extLst>
              <a:ext uri="{FF2B5EF4-FFF2-40B4-BE49-F238E27FC236}">
                <a16:creationId xmlns:a16="http://schemas.microsoft.com/office/drawing/2014/main" id="{B9A307EA-182A-4CB9-BD99-6C5766C77CC1}"/>
              </a:ext>
            </a:extLst>
          </p:cNvPr>
          <p:cNvSpPr>
            <a:spLocks noGrp="1" noChangeArrowheads="1"/>
          </p:cNvSpPr>
          <p:nvPr>
            <p:ph type="body" sz="half" idx="2"/>
          </p:nvPr>
        </p:nvSpPr>
        <p:spPr>
          <a:xfrm>
            <a:off x="3886200" y="152400"/>
            <a:ext cx="5105400" cy="6553200"/>
          </a:xfrm>
        </p:spPr>
        <p:txBody>
          <a:bodyPr/>
          <a:lstStyle/>
          <a:p>
            <a:pPr marL="533400" indent="-533400" eaLnBrk="1" hangingPunct="1"/>
            <a:r>
              <a:rPr lang="en-US" altLang="en-US" u="sng">
                <a:latin typeface="Garamond" panose="02020404030301010803" pitchFamily="18" charset="0"/>
              </a:rPr>
              <a:t>Toponym:</a:t>
            </a:r>
            <a:r>
              <a:rPr lang="en-US" altLang="en-US">
                <a:latin typeface="Garamond" panose="02020404030301010803" pitchFamily="18" charset="0"/>
              </a:rPr>
              <a:t> name given to a place on Earth. Can be named after a person, a religion, resources, or features of physical environment </a:t>
            </a:r>
          </a:p>
          <a:p>
            <a:pPr marL="533400" indent="-533400" eaLnBrk="1" hangingPunct="1"/>
            <a:r>
              <a:rPr lang="en-US" altLang="en-US" u="sng">
                <a:latin typeface="Garamond" panose="02020404030301010803" pitchFamily="18" charset="0"/>
              </a:rPr>
              <a:t>Toponymy</a:t>
            </a:r>
            <a:r>
              <a:rPr lang="en-US" altLang="en-US">
                <a:latin typeface="Garamond" panose="02020404030301010803" pitchFamily="18" charset="0"/>
              </a:rPr>
              <a:t> is the scientific study of place-names, along with their origins and meanings, based on etymological, historical, and geographical information</a:t>
            </a:r>
            <a:endParaRPr lang="en-US" altLang="en-US" sz="4400">
              <a:latin typeface="Garamond" panose="02020404030301010803" pitchFamily="18" charset="0"/>
            </a:endParaRPr>
          </a:p>
        </p:txBody>
      </p:sp>
      <p:sp>
        <p:nvSpPr>
          <p:cNvPr id="29700" name="Text Box 6">
            <a:extLst>
              <a:ext uri="{FF2B5EF4-FFF2-40B4-BE49-F238E27FC236}">
                <a16:creationId xmlns:a16="http://schemas.microsoft.com/office/drawing/2014/main" id="{AD12524E-A53F-4D37-8A65-B6720749DFED}"/>
              </a:ext>
            </a:extLst>
          </p:cNvPr>
          <p:cNvSpPr txBox="1">
            <a:spLocks noChangeArrowheads="1"/>
          </p:cNvSpPr>
          <p:nvPr/>
        </p:nvSpPr>
        <p:spPr bwMode="auto">
          <a:xfrm>
            <a:off x="457200" y="5334000"/>
            <a:ext cx="2971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buFontTx/>
              <a:buNone/>
            </a:pPr>
            <a:r>
              <a:rPr lang="en-US" altLang="en-US" sz="1800">
                <a:latin typeface="Garamond" panose="02020404030301010803" pitchFamily="18" charset="0"/>
              </a:rPr>
              <a:t>H. Frank Carey High School</a:t>
            </a:r>
          </a:p>
        </p:txBody>
      </p:sp>
    </p:spTree>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Content Placeholder 2">
            <a:extLst>
              <a:ext uri="{FF2B5EF4-FFF2-40B4-BE49-F238E27FC236}">
                <a16:creationId xmlns:a16="http://schemas.microsoft.com/office/drawing/2014/main" id="{7DAF5C9F-2223-4ED4-A8CA-F66A58A30721}"/>
              </a:ext>
            </a:extLst>
          </p:cNvPr>
          <p:cNvSpPr>
            <a:spLocks noGrp="1"/>
          </p:cNvSpPr>
          <p:nvPr>
            <p:ph idx="4294967295"/>
          </p:nvPr>
        </p:nvSpPr>
        <p:spPr>
          <a:xfrm>
            <a:off x="0" y="1600200"/>
            <a:ext cx="8229600" cy="4525963"/>
          </a:xfrm>
        </p:spPr>
        <p:txBody>
          <a:bodyPr/>
          <a:lstStyle/>
          <a:p>
            <a:pPr marL="547688" indent="-411163" eaLnBrk="1" hangingPunct="1">
              <a:lnSpc>
                <a:spcPct val="80000"/>
              </a:lnSpc>
            </a:pPr>
            <a:r>
              <a:rPr lang="en-US" altLang="en-US">
                <a:latin typeface="Garamond" panose="02020404030301010803" pitchFamily="18" charset="0"/>
              </a:rPr>
              <a:t>Bolivia – Simon Bolivar</a:t>
            </a:r>
          </a:p>
          <a:p>
            <a:pPr marL="547688" indent="-411163" eaLnBrk="1" hangingPunct="1">
              <a:lnSpc>
                <a:spcPct val="80000"/>
              </a:lnSpc>
            </a:pPr>
            <a:r>
              <a:rPr lang="en-US" altLang="en-US">
                <a:latin typeface="Garamond" panose="02020404030301010803" pitchFamily="18" charset="0"/>
              </a:rPr>
              <a:t>Colombia – Christopher Columbus</a:t>
            </a:r>
          </a:p>
          <a:p>
            <a:pPr marL="547688" indent="-411163" eaLnBrk="1" hangingPunct="1">
              <a:lnSpc>
                <a:spcPct val="80000"/>
              </a:lnSpc>
            </a:pPr>
            <a:r>
              <a:rPr lang="en-US" altLang="en-US">
                <a:latin typeface="Garamond" panose="02020404030301010803" pitchFamily="18" charset="0"/>
              </a:rPr>
              <a:t>America – Amerigo Vespucci</a:t>
            </a:r>
          </a:p>
          <a:p>
            <a:pPr marL="547688" indent="-411163" eaLnBrk="1" hangingPunct="1">
              <a:lnSpc>
                <a:spcPct val="80000"/>
              </a:lnSpc>
            </a:pPr>
            <a:r>
              <a:rPr lang="en-US" altLang="en-US">
                <a:latin typeface="Garamond" panose="02020404030301010803" pitchFamily="18" charset="0"/>
              </a:rPr>
              <a:t>Philippines – King Philip II of Spain</a:t>
            </a:r>
          </a:p>
          <a:p>
            <a:pPr marL="547688" indent="-411163" eaLnBrk="1" hangingPunct="1">
              <a:lnSpc>
                <a:spcPct val="80000"/>
              </a:lnSpc>
            </a:pPr>
            <a:r>
              <a:rPr lang="en-US" altLang="en-US">
                <a:latin typeface="Garamond" panose="02020404030301010803" pitchFamily="18" charset="0"/>
              </a:rPr>
              <a:t>Washington, D.C. – George Washington</a:t>
            </a:r>
          </a:p>
          <a:p>
            <a:pPr marL="547688" indent="-411163" eaLnBrk="1" hangingPunct="1">
              <a:lnSpc>
                <a:spcPct val="80000"/>
              </a:lnSpc>
            </a:pPr>
            <a:r>
              <a:rPr lang="en-US" altLang="en-US">
                <a:latin typeface="Garamond" panose="02020404030301010803" pitchFamily="18" charset="0"/>
              </a:rPr>
              <a:t>Georgia (US) – King George of England</a:t>
            </a:r>
          </a:p>
          <a:p>
            <a:pPr marL="547688" indent="-411163" eaLnBrk="1" hangingPunct="1">
              <a:lnSpc>
                <a:spcPct val="80000"/>
              </a:lnSpc>
            </a:pPr>
            <a:r>
              <a:rPr lang="en-US" altLang="en-US">
                <a:latin typeface="Garamond" panose="02020404030301010803" pitchFamily="18" charset="0"/>
              </a:rPr>
              <a:t>Baltimore – Lord Baltimore</a:t>
            </a:r>
          </a:p>
          <a:p>
            <a:pPr marL="547688" indent="-411163" eaLnBrk="1" hangingPunct="1">
              <a:lnSpc>
                <a:spcPct val="80000"/>
              </a:lnSpc>
            </a:pPr>
            <a:r>
              <a:rPr lang="en-US" altLang="en-US">
                <a:latin typeface="Garamond" panose="02020404030301010803" pitchFamily="18" charset="0"/>
              </a:rPr>
              <a:t>Vietnam – Ho Chi Minh City- (Self Explanatory)</a:t>
            </a:r>
          </a:p>
        </p:txBody>
      </p:sp>
      <p:pic>
        <p:nvPicPr>
          <p:cNvPr id="30723" name="Title 1">
            <a:extLst>
              <a:ext uri="{FF2B5EF4-FFF2-40B4-BE49-F238E27FC236}">
                <a16:creationId xmlns:a16="http://schemas.microsoft.com/office/drawing/2014/main" id="{52AF98D8-473B-4CB2-8F6F-9117DF44EB41}"/>
              </a:ext>
            </a:extLst>
          </p:cNvPr>
          <p:cNvPicPr>
            <a:picLocks noGrp="1" noChangeArrowheads="1"/>
          </p:cNvPicPr>
          <p:nvPr>
            <p:ph type="title" idx="4294967295"/>
          </p:nvPr>
        </p:nvPicPr>
        <p:blipFill>
          <a:blip r:embed="rId3">
            <a:extLst>
              <a:ext uri="{28A0092B-C50C-407E-A947-70E740481C1C}">
                <a14:useLocalDpi xmlns:a14="http://schemas.microsoft.com/office/drawing/2010/main" val="0"/>
              </a:ext>
            </a:extLst>
          </a:blip>
          <a:srcRect/>
          <a:stretch>
            <a:fillRect/>
          </a:stretch>
        </p:blipFill>
        <p:spPr>
          <a:xfrm>
            <a:off x="0" y="268288"/>
            <a:ext cx="8242300" cy="1103312"/>
          </a:xfr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id="{5887E97C-E302-491A-92BA-702AECEF5434}"/>
              </a:ext>
            </a:extLst>
          </p:cNvPr>
          <p:cNvSpPr>
            <a:spLocks noGrp="1"/>
          </p:cNvSpPr>
          <p:nvPr>
            <p:ph type="title"/>
          </p:nvPr>
        </p:nvSpPr>
        <p:spPr>
          <a:xfrm>
            <a:off x="457200" y="143826"/>
            <a:ext cx="8229600" cy="792163"/>
          </a:xfrm>
        </p:spPr>
        <p:txBody>
          <a:bodyPr/>
          <a:lstStyle/>
          <a:p>
            <a:r>
              <a:rPr lang="en-US" altLang="en-US" u="sng">
                <a:latin typeface="Garamond" panose="02020404030301010803" pitchFamily="18" charset="0"/>
              </a:rPr>
              <a:t>The Summer Assignment </a:t>
            </a:r>
          </a:p>
        </p:txBody>
      </p:sp>
      <p:sp>
        <p:nvSpPr>
          <p:cNvPr id="4099" name="Content Placeholder 2">
            <a:extLst>
              <a:ext uri="{FF2B5EF4-FFF2-40B4-BE49-F238E27FC236}">
                <a16:creationId xmlns:a16="http://schemas.microsoft.com/office/drawing/2014/main" id="{13887214-DB76-4F8B-B326-FA1CB435D322}"/>
              </a:ext>
            </a:extLst>
          </p:cNvPr>
          <p:cNvSpPr>
            <a:spLocks noGrp="1"/>
          </p:cNvSpPr>
          <p:nvPr>
            <p:ph idx="1"/>
          </p:nvPr>
        </p:nvSpPr>
        <p:spPr>
          <a:xfrm>
            <a:off x="80893" y="1104899"/>
            <a:ext cx="8995158" cy="2939687"/>
          </a:xfrm>
        </p:spPr>
        <p:txBody>
          <a:bodyPr/>
          <a:lstStyle/>
          <a:p>
            <a:r>
              <a:rPr lang="en-US" altLang="en-US" sz="2800" dirty="0">
                <a:latin typeface="Garamond" panose="02020404030301010803" pitchFamily="18" charset="0"/>
              </a:rPr>
              <a:t>All AP classes (not just this one) have summer assignments (for future reference) *This includes 9A (which most of you are probably in with either </a:t>
            </a:r>
            <a:r>
              <a:rPr lang="en-US" altLang="en-US" sz="2800" dirty="0" err="1">
                <a:latin typeface="Garamond" panose="02020404030301010803" pitchFamily="18" charset="0"/>
              </a:rPr>
              <a:t>Sakowich</a:t>
            </a:r>
            <a:r>
              <a:rPr lang="en-US" altLang="en-US" sz="2800" dirty="0">
                <a:latin typeface="Garamond" panose="02020404030301010803" pitchFamily="18" charset="0"/>
              </a:rPr>
              <a:t> or </a:t>
            </a:r>
            <a:r>
              <a:rPr lang="en-US" altLang="en-US" sz="2800" dirty="0" err="1">
                <a:latin typeface="Garamond" panose="02020404030301010803" pitchFamily="18" charset="0"/>
              </a:rPr>
              <a:t>Pantorno</a:t>
            </a:r>
            <a:r>
              <a:rPr lang="en-US" altLang="en-US" sz="2800" dirty="0">
                <a:latin typeface="Garamond" panose="02020404030301010803" pitchFamily="18" charset="0"/>
              </a:rPr>
              <a:t>)</a:t>
            </a:r>
          </a:p>
          <a:p>
            <a:r>
              <a:rPr lang="en-US" altLang="en-US" sz="2800" dirty="0">
                <a:latin typeface="Garamond" panose="02020404030301010803" pitchFamily="18" charset="0"/>
              </a:rPr>
              <a:t>While many of you didn’t realize there was an assignment or when it was due, I’m moving the due date to Friday, November 2</a:t>
            </a:r>
            <a:r>
              <a:rPr lang="en-US" altLang="en-US" sz="2800" baseline="30000" dirty="0">
                <a:latin typeface="Garamond" panose="02020404030301010803" pitchFamily="18" charset="0"/>
              </a:rPr>
              <a:t>nd</a:t>
            </a:r>
            <a:r>
              <a:rPr lang="en-US" altLang="en-US" sz="2800" dirty="0">
                <a:latin typeface="Garamond" panose="02020404030301010803" pitchFamily="18" charset="0"/>
              </a:rPr>
              <a:t> (or sooner…why?)</a:t>
            </a:r>
          </a:p>
          <a:p>
            <a:r>
              <a:rPr lang="en-US" altLang="en-US" sz="2800" dirty="0">
                <a:latin typeface="Garamond" panose="02020404030301010803" pitchFamily="18" charset="0"/>
              </a:rPr>
              <a:t> </a:t>
            </a:r>
          </a:p>
          <a:p>
            <a:endParaRPr lang="en-US" altLang="en-US" sz="2800" dirty="0">
              <a:latin typeface="Garamond" panose="02020404030301010803" pitchFamily="18" charset="0"/>
            </a:endParaRPr>
          </a:p>
          <a:p>
            <a:endParaRPr lang="en-US" altLang="en-US" sz="2800" dirty="0">
              <a:latin typeface="Garamond" panose="02020404030301010803" pitchFamily="18" charset="0"/>
            </a:endParaRPr>
          </a:p>
        </p:txBody>
      </p:sp>
      <p:pic>
        <p:nvPicPr>
          <p:cNvPr id="2" name="Picture 2">
            <a:extLst>
              <a:ext uri="{FF2B5EF4-FFF2-40B4-BE49-F238E27FC236}">
                <a16:creationId xmlns:a16="http://schemas.microsoft.com/office/drawing/2014/main" id="{F0B10634-34AB-4E4D-85A6-9A210B26DF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064" y="3868134"/>
            <a:ext cx="7514840" cy="2989865"/>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EuropeanRussiaHalf">
            <a:extLst>
              <a:ext uri="{FF2B5EF4-FFF2-40B4-BE49-F238E27FC236}">
                <a16:creationId xmlns:a16="http://schemas.microsoft.com/office/drawing/2014/main" id="{1B62B7DE-3551-4A95-8BAD-95BD293C27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762000"/>
            <a:ext cx="8305800" cy="464820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1747" name="Text Box 3">
            <a:extLst>
              <a:ext uri="{FF2B5EF4-FFF2-40B4-BE49-F238E27FC236}">
                <a16:creationId xmlns:a16="http://schemas.microsoft.com/office/drawing/2014/main" id="{142F9D4F-C0D3-49C4-A107-0EEC732D1B7D}"/>
              </a:ext>
            </a:extLst>
          </p:cNvPr>
          <p:cNvSpPr txBox="1">
            <a:spLocks noChangeArrowheads="1"/>
          </p:cNvSpPr>
          <p:nvPr/>
        </p:nvSpPr>
        <p:spPr bwMode="auto">
          <a:xfrm>
            <a:off x="2362200" y="3733800"/>
            <a:ext cx="2041525" cy="425450"/>
          </a:xfrm>
          <a:prstGeom prst="rect">
            <a:avLst/>
          </a:prstGeom>
          <a:solidFill>
            <a:schemeClr val="hlink"/>
          </a:solidFill>
          <a:ln w="28575">
            <a:solidFill>
              <a:srgbClr val="000000"/>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US" altLang="en-US" sz="2000" b="1">
                <a:solidFill>
                  <a:srgbClr val="000000"/>
                </a:solidFill>
                <a:latin typeface="Tahoma" panose="020B0604030504040204" pitchFamily="34" charset="0"/>
              </a:rPr>
              <a:t>St. Petersburg</a:t>
            </a:r>
          </a:p>
        </p:txBody>
      </p:sp>
      <p:sp>
        <p:nvSpPr>
          <p:cNvPr id="8196" name="Text Box 4">
            <a:extLst>
              <a:ext uri="{FF2B5EF4-FFF2-40B4-BE49-F238E27FC236}">
                <a16:creationId xmlns:a16="http://schemas.microsoft.com/office/drawing/2014/main" id="{A7C2B9D4-A22B-4358-86D6-C9E36F0564BE}"/>
              </a:ext>
            </a:extLst>
          </p:cNvPr>
          <p:cNvSpPr txBox="1">
            <a:spLocks noChangeArrowheads="1"/>
          </p:cNvSpPr>
          <p:nvPr/>
        </p:nvSpPr>
        <p:spPr bwMode="auto">
          <a:xfrm>
            <a:off x="2362200" y="3733800"/>
            <a:ext cx="2057400" cy="425450"/>
          </a:xfrm>
          <a:prstGeom prst="rect">
            <a:avLst/>
          </a:prstGeom>
          <a:solidFill>
            <a:schemeClr val="hlink"/>
          </a:solidFill>
          <a:ln w="28575">
            <a:solidFill>
              <a:srgbClr val="00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en-US" altLang="en-US" sz="2000" b="1">
                <a:solidFill>
                  <a:srgbClr val="000000"/>
                </a:solidFill>
                <a:latin typeface="Tahoma" panose="020B0604030504040204" pitchFamily="34" charset="0"/>
              </a:rPr>
              <a:t>Petrograd</a:t>
            </a:r>
          </a:p>
        </p:txBody>
      </p:sp>
      <p:sp>
        <p:nvSpPr>
          <p:cNvPr id="8197" name="Text Box 5">
            <a:extLst>
              <a:ext uri="{FF2B5EF4-FFF2-40B4-BE49-F238E27FC236}">
                <a16:creationId xmlns:a16="http://schemas.microsoft.com/office/drawing/2014/main" id="{79D91D26-ADDF-4E5E-BA05-2CBFDADC9795}"/>
              </a:ext>
            </a:extLst>
          </p:cNvPr>
          <p:cNvSpPr txBox="1">
            <a:spLocks noChangeArrowheads="1"/>
          </p:cNvSpPr>
          <p:nvPr/>
        </p:nvSpPr>
        <p:spPr bwMode="auto">
          <a:xfrm>
            <a:off x="2362200" y="3733800"/>
            <a:ext cx="2057400" cy="425450"/>
          </a:xfrm>
          <a:prstGeom prst="rect">
            <a:avLst/>
          </a:prstGeom>
          <a:solidFill>
            <a:schemeClr val="hlink"/>
          </a:solidFill>
          <a:ln w="28575">
            <a:solidFill>
              <a:srgbClr val="00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en-US" altLang="en-US" sz="2000" b="1">
                <a:solidFill>
                  <a:srgbClr val="000000"/>
                </a:solidFill>
                <a:latin typeface="Tahoma" panose="020B0604030504040204" pitchFamily="34" charset="0"/>
              </a:rPr>
              <a:t>Leningrad</a:t>
            </a:r>
          </a:p>
        </p:txBody>
      </p:sp>
      <p:sp>
        <p:nvSpPr>
          <p:cNvPr id="8198" name="Text Box 6">
            <a:extLst>
              <a:ext uri="{FF2B5EF4-FFF2-40B4-BE49-F238E27FC236}">
                <a16:creationId xmlns:a16="http://schemas.microsoft.com/office/drawing/2014/main" id="{8EADB46F-4BBB-4732-8E84-F69C1EEF54F7}"/>
              </a:ext>
            </a:extLst>
          </p:cNvPr>
          <p:cNvSpPr txBox="1">
            <a:spLocks noChangeArrowheads="1"/>
          </p:cNvSpPr>
          <p:nvPr/>
        </p:nvSpPr>
        <p:spPr bwMode="auto">
          <a:xfrm>
            <a:off x="2362200" y="3733800"/>
            <a:ext cx="2041525" cy="425450"/>
          </a:xfrm>
          <a:prstGeom prst="rect">
            <a:avLst/>
          </a:prstGeom>
          <a:solidFill>
            <a:schemeClr val="hlink"/>
          </a:solidFill>
          <a:ln w="28575">
            <a:solidFill>
              <a:srgbClr val="000000"/>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US" altLang="en-US" sz="2000" b="1">
                <a:solidFill>
                  <a:srgbClr val="000000"/>
                </a:solidFill>
                <a:latin typeface="Tahoma" panose="020B0604030504040204" pitchFamily="34" charset="0"/>
              </a:rPr>
              <a:t>St. Petersburg</a:t>
            </a:r>
          </a:p>
        </p:txBody>
      </p:sp>
      <p:sp>
        <p:nvSpPr>
          <p:cNvPr id="356359" name="Rectangle 7">
            <a:extLst>
              <a:ext uri="{FF2B5EF4-FFF2-40B4-BE49-F238E27FC236}">
                <a16:creationId xmlns:a16="http://schemas.microsoft.com/office/drawing/2014/main" id="{CAA74C0E-55F2-4646-A155-70C38B4F1BAE}"/>
              </a:ext>
            </a:extLst>
          </p:cNvPr>
          <p:cNvSpPr>
            <a:spLocks noGrp="1" noChangeArrowheads="1"/>
          </p:cNvSpPr>
          <p:nvPr>
            <p:ph type="title" idx="4294967295"/>
          </p:nvPr>
        </p:nvSpPr>
        <p:spPr>
          <a:xfrm>
            <a:off x="377825" y="0"/>
            <a:ext cx="8229600" cy="609600"/>
          </a:xfrm>
        </p:spPr>
        <p:txBody>
          <a:bodyPr rtlCol="0">
            <a:normAutofit fontScale="90000"/>
          </a:bodyPr>
          <a:lstStyle/>
          <a:p>
            <a:pPr eaLnBrk="1" fontAlgn="auto" hangingPunct="1">
              <a:spcAft>
                <a:spcPts val="0"/>
              </a:spcAft>
              <a:defRPr/>
            </a:pPr>
            <a:r>
              <a:rPr lang="en-US" sz="4000" u="sng" dirty="0">
                <a:latin typeface="Garamond" pitchFamily="18" charset="0"/>
              </a:rPr>
              <a:t>Reflects political changes…</a:t>
            </a:r>
          </a:p>
        </p:txBody>
      </p:sp>
      <p:sp>
        <p:nvSpPr>
          <p:cNvPr id="31752" name="Text Box 8">
            <a:extLst>
              <a:ext uri="{FF2B5EF4-FFF2-40B4-BE49-F238E27FC236}">
                <a16:creationId xmlns:a16="http://schemas.microsoft.com/office/drawing/2014/main" id="{7431EC8E-AF6D-4665-A6F5-A8F542BDDB6A}"/>
              </a:ext>
            </a:extLst>
          </p:cNvPr>
          <p:cNvSpPr txBox="1">
            <a:spLocks noChangeArrowheads="1"/>
          </p:cNvSpPr>
          <p:nvPr/>
        </p:nvSpPr>
        <p:spPr bwMode="auto">
          <a:xfrm>
            <a:off x="304800" y="5715000"/>
            <a:ext cx="8382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buFontTx/>
              <a:buNone/>
            </a:pPr>
            <a:r>
              <a:rPr lang="en-US" altLang="en-US" sz="2000">
                <a:latin typeface="Garamond" panose="02020404030301010803" pitchFamily="18" charset="0"/>
              </a:rPr>
              <a:t>Changed to Petrograd in 1914 because Russians thought St. Petersburg sounded too German.  Renamed Leningrad in 1924, 3 days after Lenin’s death.  Renamed St. Petersburg in 1991 after the collapse of the Soviet Union.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box(in)">
                                      <p:cBhvr>
                                        <p:cTn id="7" dur="500"/>
                                        <p:tgtEl>
                                          <p:spTgt spid="819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8197"/>
                                        </p:tgtEl>
                                        <p:attrNameLst>
                                          <p:attrName>style.visibility</p:attrName>
                                        </p:attrNameLst>
                                      </p:cBhvr>
                                      <p:to>
                                        <p:strVal val="visible"/>
                                      </p:to>
                                    </p:set>
                                    <p:animEffect transition="in" filter="box(in)">
                                      <p:cBhvr>
                                        <p:cTn id="12" dur="500"/>
                                        <p:tgtEl>
                                          <p:spTgt spid="819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8198"/>
                                        </p:tgtEl>
                                        <p:attrNameLst>
                                          <p:attrName>style.visibility</p:attrName>
                                        </p:attrNameLst>
                                      </p:cBhvr>
                                      <p:to>
                                        <p:strVal val="visible"/>
                                      </p:to>
                                    </p:set>
                                    <p:animEffect transition="in" filter="box(in)">
                                      <p:cBhvr>
                                        <p:cTn id="17" dur="500"/>
                                        <p:tgtEl>
                                          <p:spTgt spid="8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6" grpId="0" animBg="1"/>
      <p:bldP spid="8197" grpId="0" animBg="1"/>
      <p:bldP spid="819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94B81E43-3A99-4C23-8DE5-51AE45D97114}"/>
              </a:ext>
            </a:extLst>
          </p:cNvPr>
          <p:cNvSpPr>
            <a:spLocks noGrp="1" noChangeArrowheads="1"/>
          </p:cNvSpPr>
          <p:nvPr>
            <p:ph type="title" idx="4294967295"/>
          </p:nvPr>
        </p:nvSpPr>
        <p:spPr>
          <a:xfrm>
            <a:off x="0" y="0"/>
            <a:ext cx="8610600" cy="1143000"/>
          </a:xfrm>
        </p:spPr>
        <p:txBody>
          <a:bodyPr/>
          <a:lstStyle/>
          <a:p>
            <a:pPr eaLnBrk="1" hangingPunct="1"/>
            <a:r>
              <a:rPr lang="en-US" altLang="en-US" sz="4000" u="sng">
                <a:latin typeface="Garamond" panose="02020404030301010803" pitchFamily="18" charset="0"/>
              </a:rPr>
              <a:t>Imperialism/Changing influences…</a:t>
            </a:r>
          </a:p>
        </p:txBody>
      </p:sp>
      <p:sp>
        <p:nvSpPr>
          <p:cNvPr id="32771" name="Rectangle 3">
            <a:extLst>
              <a:ext uri="{FF2B5EF4-FFF2-40B4-BE49-F238E27FC236}">
                <a16:creationId xmlns:a16="http://schemas.microsoft.com/office/drawing/2014/main" id="{3484783C-8896-4DDF-94C3-9D19F8758EA8}"/>
              </a:ext>
            </a:extLst>
          </p:cNvPr>
          <p:cNvSpPr>
            <a:spLocks noGrp="1" noChangeArrowheads="1"/>
          </p:cNvSpPr>
          <p:nvPr>
            <p:ph type="body" idx="4294967295"/>
          </p:nvPr>
        </p:nvSpPr>
        <p:spPr>
          <a:xfrm>
            <a:off x="1371600" y="1371600"/>
            <a:ext cx="7772400" cy="4114800"/>
          </a:xfrm>
        </p:spPr>
        <p:txBody>
          <a:bodyPr/>
          <a:lstStyle/>
          <a:p>
            <a:pPr eaLnBrk="1" hangingPunct="1"/>
            <a:r>
              <a:rPr lang="en-US" altLang="en-US" b="1">
                <a:latin typeface="Garamond" panose="02020404030301010803" pitchFamily="18" charset="0"/>
              </a:rPr>
              <a:t>Serendib -&gt; Ceylon -&gt; Sri Lanka</a:t>
            </a:r>
          </a:p>
        </p:txBody>
      </p:sp>
      <p:pic>
        <p:nvPicPr>
          <p:cNvPr id="32772" name="Picture 5" descr="sri-lanka-map">
            <a:extLst>
              <a:ext uri="{FF2B5EF4-FFF2-40B4-BE49-F238E27FC236}">
                <a16:creationId xmlns:a16="http://schemas.microsoft.com/office/drawing/2014/main" id="{60B79EE7-A56A-4D08-8BFE-BD563CC071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43163"/>
            <a:ext cx="5257800" cy="441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Text Box 5">
            <a:extLst>
              <a:ext uri="{FF2B5EF4-FFF2-40B4-BE49-F238E27FC236}">
                <a16:creationId xmlns:a16="http://schemas.microsoft.com/office/drawing/2014/main" id="{E9A6D597-9CCF-4A6B-8FF8-6D0B81974DB2}"/>
              </a:ext>
            </a:extLst>
          </p:cNvPr>
          <p:cNvSpPr txBox="1">
            <a:spLocks noChangeArrowheads="1"/>
          </p:cNvSpPr>
          <p:nvPr/>
        </p:nvSpPr>
        <p:spPr bwMode="auto">
          <a:xfrm>
            <a:off x="5486400" y="2514600"/>
            <a:ext cx="3352800" cy="475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30000"/>
              </a:spcBef>
              <a:buFontTx/>
              <a:buNone/>
            </a:pPr>
            <a:r>
              <a:rPr lang="en-US" altLang="en-US" sz="2400">
                <a:latin typeface="Garamond" panose="02020404030301010803" pitchFamily="18" charset="0"/>
              </a:rPr>
              <a:t>The Arab name for Sri Lanka was Serendib, from which we get the word serendipity.  Ceylon comes from the word which the Portuguese used for the island -- Ceilao.  After 1972, the island came to be officially known as Sri Lanka.  “Lanka” means island is Sanskrit.</a:t>
            </a:r>
          </a:p>
          <a:p>
            <a:pPr eaLnBrk="1" hangingPunct="1">
              <a:spcBef>
                <a:spcPct val="30000"/>
              </a:spcBef>
              <a:buFontTx/>
              <a:buNone/>
            </a:pPr>
            <a:endParaRPr lang="en-US" altLang="en-US" sz="1200"/>
          </a:p>
          <a:p>
            <a:pPr eaLnBrk="1" hangingPunct="1">
              <a:spcBef>
                <a:spcPct val="50000"/>
              </a:spcBef>
              <a:buFontTx/>
              <a:buNone/>
            </a:pPr>
            <a:endParaRPr lang="en-US" altLang="en-US" sz="1800">
              <a:latin typeface="Tahoma" panose="020B0604030504040204"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027" descr="Dull-twinned-with-Boring-008">
            <a:extLst>
              <a:ext uri="{FF2B5EF4-FFF2-40B4-BE49-F238E27FC236}">
                <a16:creationId xmlns:a16="http://schemas.microsoft.com/office/drawing/2014/main" id="{04B86284-F140-4678-840B-34E1F1A08B0C}"/>
              </a:ext>
            </a:extLst>
          </p:cNvPr>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457200" y="760413"/>
            <a:ext cx="8229600" cy="4938712"/>
          </a:xfr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A82C7443-3F6A-4B58-8FF8-FDC401257798}"/>
              </a:ext>
            </a:extLst>
          </p:cNvPr>
          <p:cNvSpPr>
            <a:spLocks noGrp="1"/>
          </p:cNvSpPr>
          <p:nvPr>
            <p:ph type="title"/>
          </p:nvPr>
        </p:nvSpPr>
        <p:spPr>
          <a:xfrm>
            <a:off x="0" y="0"/>
            <a:ext cx="9144000" cy="715963"/>
          </a:xfrm>
        </p:spPr>
        <p:txBody>
          <a:bodyPr rtlCol="0">
            <a:normAutofit fontScale="90000"/>
          </a:bodyPr>
          <a:lstStyle/>
          <a:p>
            <a:pPr eaLnBrk="1" fontAlgn="auto" hangingPunct="1">
              <a:spcAft>
                <a:spcPts val="0"/>
              </a:spcAft>
              <a:defRPr/>
            </a:pPr>
            <a:r>
              <a:rPr lang="en-US" u="sng">
                <a:latin typeface="Garamond" pitchFamily="18" charset="0"/>
              </a:rPr>
              <a:t>Describe what you see in this picture:</a:t>
            </a:r>
            <a:endParaRPr lang="en-US">
              <a:latin typeface="Garamond" pitchFamily="18" charset="0"/>
            </a:endParaRPr>
          </a:p>
        </p:txBody>
      </p:sp>
      <p:pic>
        <p:nvPicPr>
          <p:cNvPr id="34819" name="Picture 4" descr="s_e13_RTR2QAHK">
            <a:extLst>
              <a:ext uri="{FF2B5EF4-FFF2-40B4-BE49-F238E27FC236}">
                <a16:creationId xmlns:a16="http://schemas.microsoft.com/office/drawing/2014/main" id="{6A70259E-F4F5-4710-9BEB-6E8E79F67B8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1143000"/>
            <a:ext cx="9144000" cy="5664200"/>
          </a:xfrm>
        </p:spPr>
      </p:pic>
    </p:spTree>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6D881604-9E39-443F-9DE2-18D7E3A4127E}"/>
              </a:ext>
            </a:extLst>
          </p:cNvPr>
          <p:cNvSpPr>
            <a:spLocks noGrp="1" noChangeArrowheads="1"/>
          </p:cNvSpPr>
          <p:nvPr>
            <p:ph type="title" idx="4294967295"/>
          </p:nvPr>
        </p:nvSpPr>
        <p:spPr>
          <a:xfrm>
            <a:off x="0" y="0"/>
            <a:ext cx="4495800" cy="4343400"/>
          </a:xfrm>
        </p:spPr>
        <p:txBody>
          <a:bodyPr anchor="b"/>
          <a:lstStyle/>
          <a:p>
            <a:pPr marL="484188" eaLnBrk="1" hangingPunct="1"/>
            <a:r>
              <a:rPr lang="en-US" altLang="en-US" sz="4000" u="sng">
                <a:latin typeface="Garamond" panose="02020404030301010803" pitchFamily="18" charset="0"/>
              </a:rPr>
              <a:t>Site:</a:t>
            </a:r>
            <a:br>
              <a:rPr lang="en-US" altLang="en-US" sz="3000">
                <a:solidFill>
                  <a:srgbClr val="FFFFCC"/>
                </a:solidFill>
                <a:latin typeface="Garamond" panose="02020404030301010803" pitchFamily="18" charset="0"/>
              </a:rPr>
            </a:br>
            <a:r>
              <a:rPr lang="en-US" altLang="en-US" sz="3000">
                <a:solidFill>
                  <a:srgbClr val="FFFFCC"/>
                </a:solidFill>
                <a:latin typeface="Garamond" panose="02020404030301010803" pitchFamily="18" charset="0"/>
              </a:rPr>
              <a:t> </a:t>
            </a:r>
            <a:r>
              <a:rPr lang="en-US" altLang="en-US" sz="3000">
                <a:latin typeface="Garamond" panose="02020404030301010803" pitchFamily="18" charset="0"/>
              </a:rPr>
              <a:t>is the physical  character of a place. Includes climate, water sources, topography, soil, vegetation, latitude, and elevation.</a:t>
            </a:r>
            <a:r>
              <a:rPr lang="en-US" altLang="en-US" sz="4700">
                <a:latin typeface="Garamond" panose="02020404030301010803" pitchFamily="18" charset="0"/>
              </a:rPr>
              <a:t> </a:t>
            </a:r>
          </a:p>
        </p:txBody>
      </p:sp>
      <p:pic>
        <p:nvPicPr>
          <p:cNvPr id="35843" name="Picture 12">
            <a:extLst>
              <a:ext uri="{FF2B5EF4-FFF2-40B4-BE49-F238E27FC236}">
                <a16:creationId xmlns:a16="http://schemas.microsoft.com/office/drawing/2014/main" id="{F4E070F8-24DB-4F7F-9FD9-CDE20436CF5E}"/>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4495800" y="0"/>
            <a:ext cx="4648200" cy="6858000"/>
          </a:xfrm>
        </p:spPr>
      </p:pic>
      <p:sp>
        <p:nvSpPr>
          <p:cNvPr id="35844" name="Text Box 5">
            <a:extLst>
              <a:ext uri="{FF2B5EF4-FFF2-40B4-BE49-F238E27FC236}">
                <a16:creationId xmlns:a16="http://schemas.microsoft.com/office/drawing/2014/main" id="{B3BC964F-168F-482A-8696-604451C03DBA}"/>
              </a:ext>
            </a:extLst>
          </p:cNvPr>
          <p:cNvSpPr txBox="1">
            <a:spLocks noChangeArrowheads="1"/>
          </p:cNvSpPr>
          <p:nvPr/>
        </p:nvSpPr>
        <p:spPr bwMode="auto">
          <a:xfrm>
            <a:off x="762000" y="62484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50000"/>
              </a:spcBef>
              <a:buFontTx/>
              <a:buNone/>
            </a:pPr>
            <a:endParaRPr lang="en-US" altLang="en-US" sz="2400">
              <a:latin typeface="Times" panose="02020603050405020304" pitchFamily="18" charset="0"/>
            </a:endParaRPr>
          </a:p>
        </p:txBody>
      </p:sp>
      <p:sp>
        <p:nvSpPr>
          <p:cNvPr id="35845" name="Text Box 6">
            <a:extLst>
              <a:ext uri="{FF2B5EF4-FFF2-40B4-BE49-F238E27FC236}">
                <a16:creationId xmlns:a16="http://schemas.microsoft.com/office/drawing/2014/main" id="{B51B4C95-0FE5-46EA-986C-A6E626772F33}"/>
              </a:ext>
            </a:extLst>
          </p:cNvPr>
          <p:cNvSpPr txBox="1">
            <a:spLocks noChangeArrowheads="1"/>
          </p:cNvSpPr>
          <p:nvPr/>
        </p:nvSpPr>
        <p:spPr bwMode="auto">
          <a:xfrm>
            <a:off x="228600" y="4343400"/>
            <a:ext cx="3962400"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914400" indent="-914400">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pPr>
            <a:r>
              <a:rPr lang="en-US" altLang="en-US" sz="2400" i="1">
                <a:latin typeface="Times New Roman" panose="02020603050405020304" pitchFamily="18" charset="0"/>
              </a:rPr>
              <a:t>Site of lower Manhattan Island,  New York City.  There have been many changes to the area over the last 200 years.</a:t>
            </a:r>
            <a:r>
              <a:rPr lang="en-US" altLang="en-US" sz="2400">
                <a:latin typeface="Times New Roman" panose="02020603050405020304" pitchFamily="18" charset="0"/>
              </a:rPr>
              <a:t>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17149697_a9e3559fe4">
            <a:extLst>
              <a:ext uri="{FF2B5EF4-FFF2-40B4-BE49-F238E27FC236}">
                <a16:creationId xmlns:a16="http://schemas.microsoft.com/office/drawing/2014/main" id="{91C115E9-DC59-4B28-B750-87ACFE3653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0"/>
            <a:ext cx="8305800" cy="622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Text Box 3">
            <a:extLst>
              <a:ext uri="{FF2B5EF4-FFF2-40B4-BE49-F238E27FC236}">
                <a16:creationId xmlns:a16="http://schemas.microsoft.com/office/drawing/2014/main" id="{7D019DEC-E833-42D3-A1F4-FDF61C60B819}"/>
              </a:ext>
            </a:extLst>
          </p:cNvPr>
          <p:cNvSpPr txBox="1">
            <a:spLocks noChangeArrowheads="1"/>
          </p:cNvSpPr>
          <p:nvPr/>
        </p:nvSpPr>
        <p:spPr bwMode="auto">
          <a:xfrm>
            <a:off x="1371600" y="6248400"/>
            <a:ext cx="6324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50000"/>
              </a:spcBef>
              <a:buFontTx/>
              <a:buNone/>
            </a:pPr>
            <a:r>
              <a:rPr lang="en-US" altLang="en-US" sz="2400">
                <a:latin typeface="Garamond" panose="02020404030301010803" pitchFamily="18" charset="0"/>
              </a:rPr>
              <a:t>Black sand beaches in Hawaii - part of the </a:t>
            </a:r>
            <a:r>
              <a:rPr lang="en-US" altLang="en-US" sz="2400" b="1" u="sng">
                <a:latin typeface="Garamond" panose="02020404030301010803" pitchFamily="18" charset="0"/>
              </a:rPr>
              <a:t>site</a:t>
            </a:r>
            <a:endParaRPr lang="en-US" altLang="en-US" sz="2400">
              <a:latin typeface="Garamond" panose="02020404030301010803" pitchFamily="18"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5" descr="wtc_pier17">
            <a:extLst>
              <a:ext uri="{FF2B5EF4-FFF2-40B4-BE49-F238E27FC236}">
                <a16:creationId xmlns:a16="http://schemas.microsoft.com/office/drawing/2014/main" id="{1CE7993A-C533-456D-83EF-8BA98FBEDD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81163"/>
            <a:ext cx="4567238" cy="342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Picture 7" descr="wtc_pier17_13sept">
            <a:extLst>
              <a:ext uri="{FF2B5EF4-FFF2-40B4-BE49-F238E27FC236}">
                <a16:creationId xmlns:a16="http://schemas.microsoft.com/office/drawing/2014/main" id="{2E565C0B-6AD2-440A-90FD-C85A6A85C8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681163"/>
            <a:ext cx="4567238" cy="342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Text Box 4">
            <a:extLst>
              <a:ext uri="{FF2B5EF4-FFF2-40B4-BE49-F238E27FC236}">
                <a16:creationId xmlns:a16="http://schemas.microsoft.com/office/drawing/2014/main" id="{E35D4A88-4600-4A36-A250-5B01E87D4448}"/>
              </a:ext>
            </a:extLst>
          </p:cNvPr>
          <p:cNvSpPr txBox="1">
            <a:spLocks noChangeArrowheads="1"/>
          </p:cNvSpPr>
          <p:nvPr/>
        </p:nvSpPr>
        <p:spPr bwMode="auto">
          <a:xfrm>
            <a:off x="1066800" y="5181600"/>
            <a:ext cx="6858000"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50000"/>
              </a:spcBef>
              <a:buFontTx/>
              <a:buNone/>
            </a:pPr>
            <a:r>
              <a:rPr lang="en-US" altLang="en-US" sz="3000" b="1" u="sng">
                <a:latin typeface="Garamond" panose="02020404030301010803" pitchFamily="18" charset="0"/>
              </a:rPr>
              <a:t>Example of a Change in Site:</a:t>
            </a:r>
            <a:r>
              <a:rPr lang="en-US" altLang="en-US" sz="3000">
                <a:latin typeface="Garamond" panose="02020404030301010803" pitchFamily="18" charset="0"/>
              </a:rPr>
              <a:t> New York City skyline with and without the Twin Towers</a:t>
            </a:r>
            <a:endParaRPr lang="en-US" altLang="en-US" sz="1200">
              <a:latin typeface="Garamond" panose="02020404030301010803" pitchFamily="18"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1027" descr="1">
            <a:extLst>
              <a:ext uri="{FF2B5EF4-FFF2-40B4-BE49-F238E27FC236}">
                <a16:creationId xmlns:a16="http://schemas.microsoft.com/office/drawing/2014/main" id="{2B2A6BA0-612B-4D34-89B2-1ABF5ACABF51}"/>
              </a:ext>
            </a:extLst>
          </p:cNvPr>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0" y="0"/>
            <a:ext cx="4724400" cy="6858000"/>
          </a:xfrm>
        </p:spPr>
      </p:pic>
      <p:pic>
        <p:nvPicPr>
          <p:cNvPr id="38915" name="Picture 1028" descr="1">
            <a:extLst>
              <a:ext uri="{FF2B5EF4-FFF2-40B4-BE49-F238E27FC236}">
                <a16:creationId xmlns:a16="http://schemas.microsoft.com/office/drawing/2014/main" id="{2D22A87E-0BB4-4E55-9665-0E47DC05D2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0"/>
            <a:ext cx="4267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1026">
            <a:extLst>
              <a:ext uri="{FF2B5EF4-FFF2-40B4-BE49-F238E27FC236}">
                <a16:creationId xmlns:a16="http://schemas.microsoft.com/office/drawing/2014/main" id="{01D7A53D-B143-4908-9C51-BA416D896F44}"/>
              </a:ext>
            </a:extLst>
          </p:cNvPr>
          <p:cNvSpPr>
            <a:spLocks noGrp="1"/>
          </p:cNvSpPr>
          <p:nvPr>
            <p:ph type="title"/>
          </p:nvPr>
        </p:nvSpPr>
        <p:spPr>
          <a:xfrm>
            <a:off x="0" y="0"/>
            <a:ext cx="8915400" cy="1524000"/>
          </a:xfrm>
        </p:spPr>
        <p:txBody>
          <a:bodyPr/>
          <a:lstStyle/>
          <a:p>
            <a:pPr eaLnBrk="1" hangingPunct="1"/>
            <a:r>
              <a:rPr lang="en-US" altLang="en-US" sz="3000">
                <a:latin typeface="Garamond" panose="02020404030301010803" pitchFamily="18" charset="0"/>
              </a:rPr>
              <a:t>A Cut Flower Field in California:</a:t>
            </a:r>
            <a:br>
              <a:rPr lang="en-US" altLang="en-US" sz="3000">
                <a:latin typeface="Garamond" panose="02020404030301010803" pitchFamily="18" charset="0"/>
              </a:rPr>
            </a:br>
            <a:r>
              <a:rPr lang="en-US" altLang="en-US" sz="3000">
                <a:hlinkClick r:id="rId2"/>
              </a:rPr>
              <a:t>http://cnnphotos.blogs.cnn.com/2013/04/17/exploring-farms-from-above/</a:t>
            </a:r>
            <a:endParaRPr lang="en-US" altLang="en-US"/>
          </a:p>
        </p:txBody>
      </p:sp>
      <p:pic>
        <p:nvPicPr>
          <p:cNvPr id="39939" name="Picture 1028" descr="1">
            <a:extLst>
              <a:ext uri="{FF2B5EF4-FFF2-40B4-BE49-F238E27FC236}">
                <a16:creationId xmlns:a16="http://schemas.microsoft.com/office/drawing/2014/main" id="{456A49A4-E5B7-4158-A40B-325394165F1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85800" y="1579563"/>
            <a:ext cx="7924800" cy="5278437"/>
          </a:xfr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1027" descr="1">
            <a:extLst>
              <a:ext uri="{FF2B5EF4-FFF2-40B4-BE49-F238E27FC236}">
                <a16:creationId xmlns:a16="http://schemas.microsoft.com/office/drawing/2014/main" id="{1F6D4B4E-2782-4AAE-9414-15259898D3C9}"/>
              </a:ext>
            </a:extLst>
          </p:cNvPr>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0" y="0"/>
            <a:ext cx="9144000" cy="6796088"/>
          </a:xfr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E1BCC-10F8-0C43-8385-475DD44D0436}"/>
              </a:ext>
            </a:extLst>
          </p:cNvPr>
          <p:cNvSpPr>
            <a:spLocks noGrp="1"/>
          </p:cNvSpPr>
          <p:nvPr>
            <p:ph type="title"/>
          </p:nvPr>
        </p:nvSpPr>
        <p:spPr>
          <a:xfrm>
            <a:off x="491660" y="67625"/>
            <a:ext cx="7772400" cy="694375"/>
          </a:xfrm>
        </p:spPr>
        <p:txBody>
          <a:bodyPr/>
          <a:lstStyle/>
          <a:p>
            <a:r>
              <a:rPr lang="en-US" sz="2800" u="sng" dirty="0"/>
              <a:t>iPads and Note Taking</a:t>
            </a:r>
          </a:p>
        </p:txBody>
      </p:sp>
      <p:sp>
        <p:nvSpPr>
          <p:cNvPr id="3" name="Content Placeholder 2">
            <a:extLst>
              <a:ext uri="{FF2B5EF4-FFF2-40B4-BE49-F238E27FC236}">
                <a16:creationId xmlns:a16="http://schemas.microsoft.com/office/drawing/2014/main" id="{DBB5472D-6106-AA43-939D-D95B2733B10E}"/>
              </a:ext>
            </a:extLst>
          </p:cNvPr>
          <p:cNvSpPr>
            <a:spLocks noGrp="1"/>
          </p:cNvSpPr>
          <p:nvPr>
            <p:ph idx="1"/>
          </p:nvPr>
        </p:nvSpPr>
        <p:spPr>
          <a:xfrm>
            <a:off x="127647" y="761999"/>
            <a:ext cx="8966038" cy="5871121"/>
          </a:xfrm>
        </p:spPr>
        <p:txBody>
          <a:bodyPr/>
          <a:lstStyle/>
          <a:p>
            <a:r>
              <a:rPr lang="en-US" sz="2600" dirty="0">
                <a:latin typeface="Book Antiqua" panose="02040602050305030304" pitchFamily="18" charset="0"/>
              </a:rPr>
              <a:t>For most of you, how to take notes properly (I’ll explain)will be one of the more challenging parts of this course.</a:t>
            </a:r>
          </a:p>
          <a:p>
            <a:r>
              <a:rPr lang="en-US" sz="2600" dirty="0">
                <a:latin typeface="Book Antiqua" panose="02040602050305030304" pitchFamily="18" charset="0"/>
              </a:rPr>
              <a:t>NO—&gt;Direct, word for word copying (why?)</a:t>
            </a:r>
          </a:p>
          <a:p>
            <a:r>
              <a:rPr lang="en-US" sz="2600" dirty="0">
                <a:latin typeface="Book Antiqua" panose="02040602050305030304" pitchFamily="18" charset="0"/>
              </a:rPr>
              <a:t>YES—&gt; open PowerPoint we’re doing in class on your iPad (notes are there already)! </a:t>
            </a:r>
          </a:p>
          <a:p>
            <a:r>
              <a:rPr lang="en-US" sz="2600" dirty="0">
                <a:latin typeface="Book Antiqua" panose="02040602050305030304" pitchFamily="18" charset="0"/>
              </a:rPr>
              <a:t>WHAT DO DO—&gt; modify the PowerPoint, use a note taking app.</a:t>
            </a:r>
          </a:p>
          <a:p>
            <a:r>
              <a:rPr lang="en-US" sz="2600" dirty="0">
                <a:latin typeface="Book Antiqua" panose="02040602050305030304" pitchFamily="18" charset="0"/>
              </a:rPr>
              <a:t>FOCUS ON—&gt;in class examples (things I say, ways I explain, other student examples, etc.)</a:t>
            </a:r>
          </a:p>
          <a:p>
            <a:r>
              <a:rPr lang="en-US" sz="2600" dirty="0">
                <a:latin typeface="Book Antiqua" panose="02040602050305030304" pitchFamily="18" charset="0"/>
              </a:rPr>
              <a:t>WHY: a.) There’s too much to copy, it just doesn’t work, b.) Simply memorizing terms isn’t enough in this class, so factual notes that don’t make sense won’t help you.</a:t>
            </a:r>
          </a:p>
        </p:txBody>
      </p:sp>
    </p:spTree>
    <p:extLst>
      <p:ext uri="{BB962C8B-B14F-4D97-AF65-F5344CB8AC3E}">
        <p14:creationId xmlns:p14="http://schemas.microsoft.com/office/powerpoint/2010/main" val="7903723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E8E7ED34-2D7C-4B4A-8541-4A4E3C71D4C5}"/>
              </a:ext>
            </a:extLst>
          </p:cNvPr>
          <p:cNvSpPr>
            <a:spLocks noGrp="1" noRot="1" noChangeArrowheads="1"/>
          </p:cNvSpPr>
          <p:nvPr>
            <p:ph type="title"/>
          </p:nvPr>
        </p:nvSpPr>
        <p:spPr>
          <a:xfrm>
            <a:off x="457200" y="274638"/>
            <a:ext cx="8229600" cy="868362"/>
          </a:xfrm>
        </p:spPr>
        <p:txBody>
          <a:bodyPr/>
          <a:lstStyle/>
          <a:p>
            <a:pPr eaLnBrk="1" hangingPunct="1"/>
            <a:r>
              <a:rPr lang="en-US" altLang="en-US" u="sng">
                <a:latin typeface="Garamond" panose="02020404030301010803" pitchFamily="18" charset="0"/>
              </a:rPr>
              <a:t>Excuse me, how do you get to…</a:t>
            </a:r>
            <a:endParaRPr lang="en-US" altLang="en-US">
              <a:latin typeface="Garamond" panose="02020404030301010803" pitchFamily="18" charset="0"/>
            </a:endParaRPr>
          </a:p>
        </p:txBody>
      </p:sp>
      <p:pic>
        <p:nvPicPr>
          <p:cNvPr id="41987" name="Picture 5" descr="3">
            <a:extLst>
              <a:ext uri="{FF2B5EF4-FFF2-40B4-BE49-F238E27FC236}">
                <a16:creationId xmlns:a16="http://schemas.microsoft.com/office/drawing/2014/main" id="{DC9CC72A-8260-4737-B17A-CC19B9CEA258}"/>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981200" y="1219200"/>
            <a:ext cx="5562600" cy="3927475"/>
          </a:xfrm>
        </p:spPr>
      </p:pic>
      <p:sp>
        <p:nvSpPr>
          <p:cNvPr id="41988" name="Rectangle 4">
            <a:extLst>
              <a:ext uri="{FF2B5EF4-FFF2-40B4-BE49-F238E27FC236}">
                <a16:creationId xmlns:a16="http://schemas.microsoft.com/office/drawing/2014/main" id="{9701822E-24FA-4460-A4E4-C21BA5325FB8}"/>
              </a:ext>
            </a:extLst>
          </p:cNvPr>
          <p:cNvSpPr>
            <a:spLocks noGrp="1" noChangeArrowheads="1"/>
          </p:cNvSpPr>
          <p:nvPr>
            <p:ph type="body" sz="half" idx="2"/>
          </p:nvPr>
        </p:nvSpPr>
        <p:spPr>
          <a:xfrm>
            <a:off x="228600" y="5257800"/>
            <a:ext cx="8686800" cy="1371600"/>
          </a:xfrm>
        </p:spPr>
        <p:txBody>
          <a:bodyPr/>
          <a:lstStyle/>
          <a:p>
            <a:pPr eaLnBrk="1" hangingPunct="1">
              <a:lnSpc>
                <a:spcPct val="90000"/>
              </a:lnSpc>
              <a:buFont typeface="Wingdings" panose="05000000000000000000" pitchFamily="2" charset="2"/>
              <a:buChar char="n"/>
            </a:pPr>
            <a:r>
              <a:rPr lang="en-US" altLang="en-US" sz="2800">
                <a:latin typeface="Garamond" panose="02020404030301010803" pitchFamily="18" charset="0"/>
              </a:rPr>
              <a:t>I need a volunteer to give me directions from this school to your favorite place to eat around here…can be anywhere….</a:t>
            </a:r>
          </a:p>
        </p:txBody>
      </p:sp>
    </p:spTree>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3">
            <a:extLst>
              <a:ext uri="{FF2B5EF4-FFF2-40B4-BE49-F238E27FC236}">
                <a16:creationId xmlns:a16="http://schemas.microsoft.com/office/drawing/2014/main" id="{C20CF64D-5F8A-4049-BBC5-AF446A37CD64}"/>
              </a:ext>
            </a:extLst>
          </p:cNvPr>
          <p:cNvSpPr txBox="1">
            <a:spLocks noChangeArrowheads="1"/>
          </p:cNvSpPr>
          <p:nvPr/>
        </p:nvSpPr>
        <p:spPr bwMode="auto">
          <a:xfrm>
            <a:off x="533400" y="2438400"/>
            <a:ext cx="4495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buFontTx/>
              <a:buNone/>
            </a:pPr>
            <a:endParaRPr lang="en-US" altLang="en-US">
              <a:latin typeface="Tahoma" panose="020B0604030504040204" pitchFamily="34" charset="0"/>
            </a:endParaRPr>
          </a:p>
        </p:txBody>
      </p:sp>
      <p:sp>
        <p:nvSpPr>
          <p:cNvPr id="43011" name="Text Box 5">
            <a:extLst>
              <a:ext uri="{FF2B5EF4-FFF2-40B4-BE49-F238E27FC236}">
                <a16:creationId xmlns:a16="http://schemas.microsoft.com/office/drawing/2014/main" id="{A617677A-63FF-4B69-9811-9571269C332A}"/>
              </a:ext>
            </a:extLst>
          </p:cNvPr>
          <p:cNvSpPr txBox="1">
            <a:spLocks noChangeArrowheads="1"/>
          </p:cNvSpPr>
          <p:nvPr/>
        </p:nvSpPr>
        <p:spPr bwMode="auto">
          <a:xfrm>
            <a:off x="6705600" y="26670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43012" name="Title 6">
            <a:extLst>
              <a:ext uri="{FF2B5EF4-FFF2-40B4-BE49-F238E27FC236}">
                <a16:creationId xmlns:a16="http://schemas.microsoft.com/office/drawing/2014/main" id="{3194CA00-5F04-4468-A734-C8E195138620}"/>
              </a:ext>
            </a:extLst>
          </p:cNvPr>
          <p:cNvSpPr>
            <a:spLocks noGrp="1"/>
          </p:cNvSpPr>
          <p:nvPr>
            <p:ph type="title" idx="4294967295"/>
          </p:nvPr>
        </p:nvSpPr>
        <p:spPr>
          <a:xfrm>
            <a:off x="304800" y="0"/>
            <a:ext cx="8229600" cy="808038"/>
          </a:xfrm>
        </p:spPr>
        <p:txBody>
          <a:bodyPr anchor="b"/>
          <a:lstStyle/>
          <a:p>
            <a:pPr eaLnBrk="1" hangingPunct="1"/>
            <a:r>
              <a:rPr lang="en-US" altLang="en-US" u="sng">
                <a:latin typeface="Garamond" panose="02020404030301010803" pitchFamily="18" charset="0"/>
              </a:rPr>
              <a:t>Situation (relative location):</a:t>
            </a:r>
            <a:endParaRPr lang="en-US" altLang="en-US"/>
          </a:p>
        </p:txBody>
      </p:sp>
      <p:sp>
        <p:nvSpPr>
          <p:cNvPr id="43013" name="Rectangle 12">
            <a:extLst>
              <a:ext uri="{FF2B5EF4-FFF2-40B4-BE49-F238E27FC236}">
                <a16:creationId xmlns:a16="http://schemas.microsoft.com/office/drawing/2014/main" id="{E3D34765-4C89-408B-B302-4EDB1B143F2C}"/>
              </a:ext>
            </a:extLst>
          </p:cNvPr>
          <p:cNvSpPr>
            <a:spLocks noGrp="1" noChangeArrowheads="1"/>
          </p:cNvSpPr>
          <p:nvPr>
            <p:ph idx="4294967295"/>
          </p:nvPr>
        </p:nvSpPr>
        <p:spPr>
          <a:xfrm>
            <a:off x="5105400" y="914400"/>
            <a:ext cx="4038600" cy="5638800"/>
          </a:xfrm>
        </p:spPr>
        <p:txBody>
          <a:bodyPr/>
          <a:lstStyle/>
          <a:p>
            <a:pPr lvl="1" indent="-742950" eaLnBrk="1" hangingPunct="1">
              <a:buFont typeface="Century Schoolbook" panose="02040604050505020304" pitchFamily="18" charset="0"/>
              <a:buChar char="•"/>
            </a:pPr>
            <a:r>
              <a:rPr lang="en-US" altLang="en-US">
                <a:latin typeface="Garamond" panose="02020404030301010803" pitchFamily="18" charset="0"/>
              </a:rPr>
              <a:t>Situation, or relative location, is the location  of a place relative to other places. Situation helps us find an unfamiliar place by comparing its location with a familiar one. Situation, also, helps us understand the importance of a location.</a:t>
            </a:r>
          </a:p>
          <a:p>
            <a:pPr eaLnBrk="1" hangingPunct="1"/>
            <a:endParaRPr lang="en-US" altLang="en-US" sz="2800">
              <a:latin typeface="Garamond" panose="02020404030301010803" pitchFamily="18" charset="0"/>
            </a:endParaRPr>
          </a:p>
        </p:txBody>
      </p:sp>
      <p:pic>
        <p:nvPicPr>
          <p:cNvPr id="43014" name="Picture 6">
            <a:extLst>
              <a:ext uri="{FF2B5EF4-FFF2-40B4-BE49-F238E27FC236}">
                <a16:creationId xmlns:a16="http://schemas.microsoft.com/office/drawing/2014/main" id="{54BF9895-BF68-43A0-8E12-5637251458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066800"/>
            <a:ext cx="4038600" cy="378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5" name="Picture 7">
            <a:extLst>
              <a:ext uri="{FF2B5EF4-FFF2-40B4-BE49-F238E27FC236}">
                <a16:creationId xmlns:a16="http://schemas.microsoft.com/office/drawing/2014/main" id="{052FFC1B-88E3-4D2B-9F96-0A0920D391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648200"/>
            <a:ext cx="25146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6" name="Text Box 8">
            <a:extLst>
              <a:ext uri="{FF2B5EF4-FFF2-40B4-BE49-F238E27FC236}">
                <a16:creationId xmlns:a16="http://schemas.microsoft.com/office/drawing/2014/main" id="{1BC4D14A-BDB0-418A-8928-620D427E5DF8}"/>
              </a:ext>
            </a:extLst>
          </p:cNvPr>
          <p:cNvSpPr txBox="1">
            <a:spLocks noChangeArrowheads="1"/>
          </p:cNvSpPr>
          <p:nvPr/>
        </p:nvSpPr>
        <p:spPr bwMode="auto">
          <a:xfrm>
            <a:off x="2743200" y="5105400"/>
            <a:ext cx="22860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buFontTx/>
              <a:buNone/>
            </a:pPr>
            <a:r>
              <a:rPr lang="en-US" altLang="en-US" sz="2000">
                <a:latin typeface="Times New Roman" panose="02020603050405020304" pitchFamily="18" charset="0"/>
              </a:rPr>
              <a:t>Fig. 1-7:  Singapore is situated at a key location for international trade.</a:t>
            </a:r>
            <a:endParaRPr lang="en-US" altLang="en-US" sz="2400">
              <a:latin typeface="Times New Roman" panose="02020603050405020304" pitchFamily="18"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8">
            <a:extLst>
              <a:ext uri="{FF2B5EF4-FFF2-40B4-BE49-F238E27FC236}">
                <a16:creationId xmlns:a16="http://schemas.microsoft.com/office/drawing/2014/main" id="{67AED3EB-CDB6-4C8B-99D7-FB0B7311EF39}"/>
              </a:ext>
            </a:extLst>
          </p:cNvPr>
          <p:cNvSpPr>
            <a:spLocks noGrp="1" noChangeArrowheads="1"/>
          </p:cNvSpPr>
          <p:nvPr>
            <p:ph type="title" idx="4294967295"/>
          </p:nvPr>
        </p:nvSpPr>
        <p:spPr>
          <a:xfrm>
            <a:off x="152400" y="0"/>
            <a:ext cx="8229600" cy="533400"/>
          </a:xfrm>
        </p:spPr>
        <p:txBody>
          <a:bodyPr rtlCol="0" anchor="b">
            <a:normAutofit fontScale="90000"/>
          </a:bodyPr>
          <a:lstStyle/>
          <a:p>
            <a:pPr eaLnBrk="1" fontAlgn="auto" hangingPunct="1">
              <a:spcAft>
                <a:spcPts val="0"/>
              </a:spcAft>
              <a:defRPr/>
            </a:pPr>
            <a:r>
              <a:rPr lang="en-US" u="sng" dirty="0">
                <a:latin typeface="Garamond" pitchFamily="18" charset="0"/>
              </a:rPr>
              <a:t>Mathematical Location:</a:t>
            </a:r>
            <a:endParaRPr lang="en-US" dirty="0">
              <a:latin typeface="Garamond" pitchFamily="18" charset="0"/>
            </a:endParaRPr>
          </a:p>
        </p:txBody>
      </p:sp>
      <p:sp>
        <p:nvSpPr>
          <p:cNvPr id="44035" name="Text Box 3">
            <a:extLst>
              <a:ext uri="{FF2B5EF4-FFF2-40B4-BE49-F238E27FC236}">
                <a16:creationId xmlns:a16="http://schemas.microsoft.com/office/drawing/2014/main" id="{050D3BEC-CFF2-4A3B-9E07-0C4F55D2872F}"/>
              </a:ext>
            </a:extLst>
          </p:cNvPr>
          <p:cNvSpPr txBox="1">
            <a:spLocks noChangeArrowheads="1"/>
          </p:cNvSpPr>
          <p:nvPr/>
        </p:nvSpPr>
        <p:spPr bwMode="auto">
          <a:xfrm>
            <a:off x="457200" y="2971800"/>
            <a:ext cx="4495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buFontTx/>
              <a:buNone/>
            </a:pPr>
            <a:endParaRPr lang="en-US" altLang="en-US">
              <a:latin typeface="Tahoma" panose="020B0604030504040204" pitchFamily="34" charset="0"/>
            </a:endParaRPr>
          </a:p>
        </p:txBody>
      </p:sp>
      <p:sp>
        <p:nvSpPr>
          <p:cNvPr id="44036" name="Text Box 7">
            <a:extLst>
              <a:ext uri="{FF2B5EF4-FFF2-40B4-BE49-F238E27FC236}">
                <a16:creationId xmlns:a16="http://schemas.microsoft.com/office/drawing/2014/main" id="{629CC495-A0A5-4A8B-ADB5-80558A8F5BFD}"/>
              </a:ext>
            </a:extLst>
          </p:cNvPr>
          <p:cNvSpPr txBox="1">
            <a:spLocks noChangeArrowheads="1"/>
          </p:cNvSpPr>
          <p:nvPr/>
        </p:nvSpPr>
        <p:spPr bwMode="auto">
          <a:xfrm>
            <a:off x="4760913" y="735013"/>
            <a:ext cx="4383087"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pPr>
            <a:r>
              <a:rPr lang="en-US" altLang="en-US" sz="2400">
                <a:latin typeface="Garamond" panose="02020404030301010803" pitchFamily="18" charset="0"/>
              </a:rPr>
              <a:t>Description of location described mathematically by meridians and parallels, two sets of imaginary arcs</a:t>
            </a:r>
          </a:p>
          <a:p>
            <a:pPr eaLnBrk="1" hangingPunct="1">
              <a:spcBef>
                <a:spcPct val="50000"/>
              </a:spcBef>
            </a:pPr>
            <a:r>
              <a:rPr lang="en-US" altLang="en-US" sz="2400">
                <a:latin typeface="Garamond" panose="02020404030301010803" pitchFamily="18" charset="0"/>
              </a:rPr>
              <a:t>Meridians are arcs drawn between North and South poles. Numbering system of meridians called longitude. The prime meridian is 0 degrees longitude. All other meridians measured East to West of Prime Meridian</a:t>
            </a:r>
          </a:p>
          <a:p>
            <a:pPr eaLnBrk="1" hangingPunct="1">
              <a:spcBef>
                <a:spcPct val="50000"/>
              </a:spcBef>
            </a:pPr>
            <a:r>
              <a:rPr lang="en-US" altLang="en-US" sz="2400">
                <a:latin typeface="Garamond" panose="02020404030301010803" pitchFamily="18" charset="0"/>
              </a:rPr>
              <a:t> A parallel is a circle drawn around the globe parallel to the equator at right angles to meridians. Numbering system called latitude</a:t>
            </a:r>
          </a:p>
        </p:txBody>
      </p:sp>
      <p:pic>
        <p:nvPicPr>
          <p:cNvPr id="44037" name="Picture 0">
            <a:extLst>
              <a:ext uri="{FF2B5EF4-FFF2-40B4-BE49-F238E27FC236}">
                <a16:creationId xmlns:a16="http://schemas.microsoft.com/office/drawing/2014/main" id="{A0A802F6-13CA-4CD5-9663-A2C1B34AEC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 y="1181100"/>
            <a:ext cx="4751388" cy="4740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03B69-5DA8-4246-B519-740B3A7AE9DD}"/>
              </a:ext>
            </a:extLst>
          </p:cNvPr>
          <p:cNvSpPr>
            <a:spLocks noGrp="1"/>
          </p:cNvSpPr>
          <p:nvPr>
            <p:ph type="title"/>
          </p:nvPr>
        </p:nvSpPr>
        <p:spPr>
          <a:xfrm>
            <a:off x="604908" y="0"/>
            <a:ext cx="7772400" cy="614777"/>
          </a:xfrm>
        </p:spPr>
        <p:txBody>
          <a:bodyPr/>
          <a:lstStyle/>
          <a:p>
            <a:r>
              <a:rPr lang="en-US" sz="2800" dirty="0">
                <a:latin typeface="Book Antiqua" panose="02040602050305030304" pitchFamily="18" charset="0"/>
              </a:rPr>
              <a:t>Review Books and Textbooks</a:t>
            </a:r>
          </a:p>
        </p:txBody>
      </p:sp>
      <p:sp>
        <p:nvSpPr>
          <p:cNvPr id="3" name="Content Placeholder 2">
            <a:extLst>
              <a:ext uri="{FF2B5EF4-FFF2-40B4-BE49-F238E27FC236}">
                <a16:creationId xmlns:a16="http://schemas.microsoft.com/office/drawing/2014/main" id="{BCD5C603-2784-5246-8650-AB9E578F9DAC}"/>
              </a:ext>
            </a:extLst>
          </p:cNvPr>
          <p:cNvSpPr>
            <a:spLocks noGrp="1"/>
          </p:cNvSpPr>
          <p:nvPr>
            <p:ph idx="1"/>
          </p:nvPr>
        </p:nvSpPr>
        <p:spPr>
          <a:xfrm>
            <a:off x="115388" y="614776"/>
            <a:ext cx="8938536" cy="6083057"/>
          </a:xfrm>
        </p:spPr>
        <p:txBody>
          <a:bodyPr/>
          <a:lstStyle/>
          <a:p>
            <a:endParaRPr lang="en-US" sz="2600" dirty="0">
              <a:latin typeface="Book Antiqua" panose="02040602050305030304" pitchFamily="18" charset="0"/>
            </a:endParaRPr>
          </a:p>
          <a:p>
            <a:r>
              <a:rPr lang="en-US" sz="2600" dirty="0">
                <a:latin typeface="Book Antiqua" panose="02040602050305030304" pitchFamily="18" charset="0"/>
              </a:rPr>
              <a:t>Get a review book asap (Princeton Review, any year is fine. Get it on amazon. It will help, just trust me on this)</a:t>
            </a:r>
          </a:p>
          <a:p>
            <a:endParaRPr lang="en-US" sz="2600" dirty="0">
              <a:latin typeface="Book Antiqua" panose="02040602050305030304" pitchFamily="18" charset="0"/>
            </a:endParaRPr>
          </a:p>
          <a:p>
            <a:r>
              <a:rPr lang="en-US" sz="2600" dirty="0">
                <a:latin typeface="Book Antiqua" panose="02040602050305030304" pitchFamily="18" charset="0"/>
              </a:rPr>
              <a:t>Textbooks: We’ll get them next week?</a:t>
            </a:r>
          </a:p>
          <a:p>
            <a:endParaRPr lang="en-US" sz="2600" dirty="0">
              <a:latin typeface="Book Antiqua" panose="02040602050305030304" pitchFamily="18" charset="0"/>
            </a:endParaRPr>
          </a:p>
          <a:p>
            <a:r>
              <a:rPr lang="en-US" sz="2600" dirty="0">
                <a:latin typeface="Book Antiqua" panose="02040602050305030304" pitchFamily="18" charset="0"/>
              </a:rPr>
              <a:t>WHAT TO DO: leave home, or in locker. I don’t use either in class, but you will need both for tests and homework. </a:t>
            </a:r>
          </a:p>
        </p:txBody>
      </p:sp>
    </p:spTree>
    <p:extLst>
      <p:ext uri="{BB962C8B-B14F-4D97-AF65-F5344CB8AC3E}">
        <p14:creationId xmlns:p14="http://schemas.microsoft.com/office/powerpoint/2010/main" val="30545143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B2996-9980-4242-B0F6-221F4A576CDE}"/>
              </a:ext>
            </a:extLst>
          </p:cNvPr>
          <p:cNvSpPr>
            <a:spLocks noGrp="1"/>
          </p:cNvSpPr>
          <p:nvPr>
            <p:ph type="title"/>
          </p:nvPr>
        </p:nvSpPr>
        <p:spPr>
          <a:xfrm>
            <a:off x="685800" y="0"/>
            <a:ext cx="7772400" cy="517707"/>
          </a:xfrm>
        </p:spPr>
        <p:txBody>
          <a:bodyPr/>
          <a:lstStyle/>
          <a:p>
            <a:r>
              <a:rPr lang="en-US" sz="2600" dirty="0">
                <a:latin typeface="Book Antiqua" panose="02040602050305030304" pitchFamily="18" charset="0"/>
              </a:rPr>
              <a:t>What is an AP Class and how is it different?</a:t>
            </a:r>
          </a:p>
        </p:txBody>
      </p:sp>
      <p:sp>
        <p:nvSpPr>
          <p:cNvPr id="3" name="Content Placeholder 2">
            <a:extLst>
              <a:ext uri="{FF2B5EF4-FFF2-40B4-BE49-F238E27FC236}">
                <a16:creationId xmlns:a16="http://schemas.microsoft.com/office/drawing/2014/main" id="{5CD52BA2-DD9E-9446-A4CA-C9EA7A58DE65}"/>
              </a:ext>
            </a:extLst>
          </p:cNvPr>
          <p:cNvSpPr>
            <a:spLocks noGrp="1"/>
          </p:cNvSpPr>
          <p:nvPr>
            <p:ph idx="1"/>
          </p:nvPr>
        </p:nvSpPr>
        <p:spPr>
          <a:xfrm>
            <a:off x="0" y="622218"/>
            <a:ext cx="9123112" cy="6235782"/>
          </a:xfrm>
        </p:spPr>
        <p:txBody>
          <a:bodyPr/>
          <a:lstStyle/>
          <a:p>
            <a:r>
              <a:rPr lang="en-US" sz="2500" dirty="0">
                <a:latin typeface="Book Antiqua" panose="02040602050305030304" pitchFamily="18" charset="0"/>
              </a:rPr>
              <a:t>College Credit—AP Exam—&gt;you will all sit for the AP exam in May. It’s scored out of 5 (1 being lowest, 5 highest). A score of 3 or higher will typically grant you 3 college credits (1 class). So, for example, if you get a 4 on AP US History in 11</a:t>
            </a:r>
            <a:r>
              <a:rPr lang="en-US" sz="2500" baseline="30000" dirty="0">
                <a:latin typeface="Book Antiqua" panose="02040602050305030304" pitchFamily="18" charset="0"/>
              </a:rPr>
              <a:t>th</a:t>
            </a:r>
            <a:r>
              <a:rPr lang="en-US" sz="2500" dirty="0">
                <a:latin typeface="Book Antiqua" panose="02040602050305030304" pitchFamily="18" charset="0"/>
              </a:rPr>
              <a:t> grade, you will get to skip an introduction to US History course in college. This saves both time and money. The test has a fee (high of $90 dollars, low of $20, depending on your financial situation) </a:t>
            </a:r>
          </a:p>
          <a:p>
            <a:r>
              <a:rPr lang="en-US" sz="2500" dirty="0">
                <a:latin typeface="Book Antiqua" panose="02040602050305030304" pitchFamily="18" charset="0"/>
              </a:rPr>
              <a:t>Other differences between AP and Non AP classes—&gt;</a:t>
            </a:r>
          </a:p>
          <a:p>
            <a:r>
              <a:rPr lang="en-US" sz="2500" dirty="0">
                <a:latin typeface="Book Antiqua" panose="02040602050305030304" pitchFamily="18" charset="0"/>
              </a:rPr>
              <a:t>Pace</a:t>
            </a:r>
          </a:p>
          <a:p>
            <a:r>
              <a:rPr lang="en-US" sz="2500" dirty="0">
                <a:latin typeface="Book Antiqua" panose="02040602050305030304" pitchFamily="18" charset="0"/>
              </a:rPr>
              <a:t>Memorizing facts vs. understanding concepts</a:t>
            </a:r>
          </a:p>
          <a:p>
            <a:r>
              <a:rPr lang="en-US" sz="2500" dirty="0">
                <a:latin typeface="Book Antiqua" panose="02040602050305030304" pitchFamily="18" charset="0"/>
              </a:rPr>
              <a:t>Participation</a:t>
            </a:r>
          </a:p>
          <a:p>
            <a:r>
              <a:rPr lang="en-US" sz="2500" dirty="0">
                <a:latin typeface="Book Antiqua" panose="02040602050305030304" pitchFamily="18" charset="0"/>
              </a:rPr>
              <a:t>Amount of material </a:t>
            </a:r>
          </a:p>
          <a:p>
            <a:r>
              <a:rPr lang="en-US" sz="2500" dirty="0">
                <a:latin typeface="Book Antiqua" panose="02040602050305030304" pitchFamily="18" charset="0"/>
              </a:rPr>
              <a:t>We only have 9 months</a:t>
            </a:r>
          </a:p>
        </p:txBody>
      </p:sp>
    </p:spTree>
    <p:extLst>
      <p:ext uri="{BB962C8B-B14F-4D97-AF65-F5344CB8AC3E}">
        <p14:creationId xmlns:p14="http://schemas.microsoft.com/office/powerpoint/2010/main" val="13111201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8C2DB5B-CF02-4144-9DEB-2D19C197F10A}"/>
              </a:ext>
            </a:extLst>
          </p:cNvPr>
          <p:cNvSpPr>
            <a:spLocks noGrp="1"/>
          </p:cNvSpPr>
          <p:nvPr>
            <p:ph idx="1"/>
          </p:nvPr>
        </p:nvSpPr>
        <p:spPr>
          <a:xfrm>
            <a:off x="152400" y="152400"/>
            <a:ext cx="8534400" cy="5973763"/>
          </a:xfrm>
        </p:spPr>
        <p:txBody>
          <a:bodyPr/>
          <a:lstStyle/>
          <a:p>
            <a:pPr marL="0" indent="0">
              <a:buFontTx/>
              <a:buNone/>
              <a:defRPr/>
            </a:pPr>
            <a:r>
              <a:rPr lang="en-US" u="sng" dirty="0">
                <a:latin typeface="Garamond" panose="02020404030301010803" pitchFamily="18" charset="0"/>
              </a:rPr>
              <a:t>What is the AP exam and how does it work in terms of college credit?</a:t>
            </a:r>
          </a:p>
          <a:p>
            <a:pPr>
              <a:defRPr/>
            </a:pPr>
            <a:r>
              <a:rPr lang="en-US" dirty="0">
                <a:latin typeface="Garamond" panose="02020404030301010803" pitchFamily="18" charset="0"/>
              </a:rPr>
              <a:t>AP Exam is Tuesday, May 14</a:t>
            </a:r>
            <a:r>
              <a:rPr lang="en-US" baseline="30000" dirty="0">
                <a:latin typeface="Garamond" panose="02020404030301010803" pitchFamily="18" charset="0"/>
              </a:rPr>
              <a:t>th</a:t>
            </a:r>
            <a:r>
              <a:rPr lang="en-US" dirty="0">
                <a:latin typeface="Garamond" panose="02020404030301010803" pitchFamily="18" charset="0"/>
              </a:rPr>
              <a:t>, 2019 @12:00 </a:t>
            </a:r>
          </a:p>
          <a:p>
            <a:pPr>
              <a:defRPr/>
            </a:pPr>
            <a:r>
              <a:rPr lang="en-US" dirty="0">
                <a:latin typeface="Garamond" panose="02020404030301010803" pitchFamily="18" charset="0"/>
              </a:rPr>
              <a:t>75 multiple choice questions and 3 FRQ’s (free response questions). Each section is timed rigidly </a:t>
            </a:r>
          </a:p>
          <a:p>
            <a:pPr>
              <a:defRPr/>
            </a:pPr>
            <a:r>
              <a:rPr lang="en-US" dirty="0">
                <a:latin typeface="Garamond" panose="02020404030301010803" pitchFamily="18" charset="0"/>
              </a:rPr>
              <a:t>They can ask you literally anything that appears in any textbook (there are several), an any review book (also, several). </a:t>
            </a:r>
          </a:p>
          <a:p>
            <a:pPr>
              <a:defRPr/>
            </a:pPr>
            <a:endParaRPr lang="en-US" dirty="0"/>
          </a:p>
        </p:txBody>
      </p:sp>
      <p:pic>
        <p:nvPicPr>
          <p:cNvPr id="7171" name="Picture 2">
            <a:extLst>
              <a:ext uri="{FF2B5EF4-FFF2-40B4-BE49-F238E27FC236}">
                <a16:creationId xmlns:a16="http://schemas.microsoft.com/office/drawing/2014/main" id="{22EE24C8-2A60-42BC-A862-E9C0C9D3E8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4200" y="3984625"/>
            <a:ext cx="2209800" cy="2873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ight Arrow 3">
            <a:extLst>
              <a:ext uri="{FF2B5EF4-FFF2-40B4-BE49-F238E27FC236}">
                <a16:creationId xmlns:a16="http://schemas.microsoft.com/office/drawing/2014/main" id="{65D0BB11-B175-487E-B81F-B3A38581EC2F}"/>
              </a:ext>
            </a:extLst>
          </p:cNvPr>
          <p:cNvSpPr/>
          <p:nvPr/>
        </p:nvSpPr>
        <p:spPr>
          <a:xfrm>
            <a:off x="2057400" y="5116513"/>
            <a:ext cx="4876800" cy="609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173" name="TextBox 4">
            <a:extLst>
              <a:ext uri="{FF2B5EF4-FFF2-40B4-BE49-F238E27FC236}">
                <a16:creationId xmlns:a16="http://schemas.microsoft.com/office/drawing/2014/main" id="{6616B64D-9A6E-4643-8257-22229EC153F3}"/>
              </a:ext>
            </a:extLst>
          </p:cNvPr>
          <p:cNvSpPr txBox="1">
            <a:spLocks noChangeArrowheads="1"/>
          </p:cNvSpPr>
          <p:nvPr/>
        </p:nvSpPr>
        <p:spPr bwMode="auto">
          <a:xfrm>
            <a:off x="1143000" y="66294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endParaRPr lang="en-US" altLang="en-US" sz="24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2ECF398-DE01-4E0C-A30A-964D6B09AB28}"/>
              </a:ext>
            </a:extLst>
          </p:cNvPr>
          <p:cNvSpPr>
            <a:spLocks noGrp="1"/>
          </p:cNvSpPr>
          <p:nvPr>
            <p:ph idx="1"/>
          </p:nvPr>
        </p:nvSpPr>
        <p:spPr>
          <a:xfrm>
            <a:off x="152400" y="152400"/>
            <a:ext cx="8763000" cy="6553200"/>
          </a:xfrm>
        </p:spPr>
        <p:txBody>
          <a:bodyPr>
            <a:normAutofit lnSpcReduction="10000"/>
          </a:bodyPr>
          <a:lstStyle/>
          <a:p>
            <a:pPr marL="0" indent="0">
              <a:buFontTx/>
              <a:buNone/>
              <a:defRPr/>
            </a:pPr>
            <a:r>
              <a:rPr lang="en-US" b="1" u="sng" dirty="0">
                <a:latin typeface="Garamond" panose="02020404030301010803" pitchFamily="18" charset="0"/>
              </a:rPr>
              <a:t>What’s the difference (in your view) between an advanced class and a non-advanced class?</a:t>
            </a:r>
          </a:p>
          <a:p>
            <a:pPr>
              <a:defRPr/>
            </a:pPr>
            <a:r>
              <a:rPr lang="en-US" sz="2800" dirty="0">
                <a:latin typeface="Garamond" panose="02020404030301010803" pitchFamily="18" charset="0"/>
              </a:rPr>
              <a:t>Work done on your own (not assuming that you’re only responsible for material if you hear it in class)</a:t>
            </a:r>
          </a:p>
          <a:p>
            <a:pPr>
              <a:defRPr/>
            </a:pPr>
            <a:r>
              <a:rPr lang="en-US" sz="2800" dirty="0">
                <a:latin typeface="Garamond" panose="02020404030301010803" pitchFamily="18" charset="0"/>
              </a:rPr>
              <a:t>Working intelligently and not just hard</a:t>
            </a:r>
          </a:p>
          <a:p>
            <a:pPr>
              <a:defRPr/>
            </a:pPr>
            <a:r>
              <a:rPr lang="en-US" sz="2800" dirty="0">
                <a:latin typeface="Garamond" panose="02020404030301010803" pitchFamily="18" charset="0"/>
              </a:rPr>
              <a:t>Studying does not equal reading</a:t>
            </a:r>
          </a:p>
          <a:p>
            <a:pPr>
              <a:defRPr/>
            </a:pPr>
            <a:r>
              <a:rPr lang="en-US" sz="2800" dirty="0">
                <a:latin typeface="Garamond" panose="02020404030301010803" pitchFamily="18" charset="0"/>
              </a:rPr>
              <a:t>Silence in class (usually) equates to poor grades</a:t>
            </a:r>
          </a:p>
          <a:p>
            <a:pPr marL="0" indent="0">
              <a:buFontTx/>
              <a:buNone/>
              <a:defRPr/>
            </a:pPr>
            <a:r>
              <a:rPr lang="en-US" b="1" u="sng" dirty="0">
                <a:latin typeface="Garamond" panose="02020404030301010803" pitchFamily="18" charset="0"/>
              </a:rPr>
              <a:t>What do you think the most important skills to posses as a student in this class?</a:t>
            </a:r>
          </a:p>
          <a:p>
            <a:pPr>
              <a:defRPr/>
            </a:pPr>
            <a:r>
              <a:rPr lang="en-US" sz="2800" dirty="0">
                <a:latin typeface="Garamond" panose="02020404030301010803" pitchFamily="18" charset="0"/>
              </a:rPr>
              <a:t>Mastering </a:t>
            </a:r>
            <a:r>
              <a:rPr lang="en-US" sz="2800" b="1" dirty="0">
                <a:latin typeface="Garamond" panose="02020404030301010803" pitchFamily="18" charset="0"/>
              </a:rPr>
              <a:t>principles</a:t>
            </a:r>
            <a:r>
              <a:rPr lang="en-US" sz="2800" dirty="0">
                <a:latin typeface="Garamond" panose="02020404030301010803" pitchFamily="18" charset="0"/>
              </a:rPr>
              <a:t> (both of being a student and of the course material itself)</a:t>
            </a:r>
          </a:p>
          <a:p>
            <a:pPr>
              <a:defRPr/>
            </a:pPr>
            <a:r>
              <a:rPr lang="en-US" sz="2800" b="1" dirty="0">
                <a:latin typeface="Garamond" panose="02020404030301010803" pitchFamily="18" charset="0"/>
              </a:rPr>
              <a:t>Not stressing </a:t>
            </a:r>
            <a:r>
              <a:rPr lang="en-US" sz="2800" dirty="0">
                <a:latin typeface="Garamond" panose="02020404030301010803" pitchFamily="18" charset="0"/>
              </a:rPr>
              <a:t>yourself out through your own behavior</a:t>
            </a:r>
          </a:p>
          <a:p>
            <a:pPr>
              <a:defRPr/>
            </a:pPr>
            <a:r>
              <a:rPr lang="en-US" sz="2800" b="1" dirty="0">
                <a:latin typeface="Garamond" panose="02020404030301010803" pitchFamily="18" charset="0"/>
              </a:rPr>
              <a:t>Keeping a beginner’s mind </a:t>
            </a:r>
            <a:r>
              <a:rPr lang="en-US" sz="2800" dirty="0">
                <a:latin typeface="Garamond" panose="02020404030301010803" pitchFamily="18" charset="0"/>
              </a:rPr>
              <a:t>and not believing the myth of ‘smart’ or ‘not smart’ kids</a:t>
            </a:r>
          </a:p>
          <a:p>
            <a:pPr>
              <a:defRPr/>
            </a:pPr>
            <a:endParaRPr lang="en-US" dirty="0"/>
          </a:p>
          <a:p>
            <a:pPr>
              <a:defRPr/>
            </a:pPr>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3294C14B-BE80-4C72-89C3-1AA4B9AC0C33}"/>
              </a:ext>
            </a:extLst>
          </p:cNvPr>
          <p:cNvSpPr>
            <a:spLocks noGrp="1"/>
          </p:cNvSpPr>
          <p:nvPr>
            <p:ph type="title"/>
          </p:nvPr>
        </p:nvSpPr>
        <p:spPr>
          <a:xfrm>
            <a:off x="457200" y="152400"/>
            <a:ext cx="8229600" cy="792163"/>
          </a:xfrm>
        </p:spPr>
        <p:txBody>
          <a:bodyPr/>
          <a:lstStyle/>
          <a:p>
            <a:r>
              <a:rPr lang="en-US" altLang="en-US" sz="2800" u="sng">
                <a:latin typeface="Garamond" panose="02020404030301010803" pitchFamily="18" charset="0"/>
              </a:rPr>
              <a:t>Expectations – Difference between A.P. courses and others (including some “A” course)</a:t>
            </a:r>
          </a:p>
        </p:txBody>
      </p:sp>
      <p:sp>
        <p:nvSpPr>
          <p:cNvPr id="9219" name="Content Placeholder 2">
            <a:extLst>
              <a:ext uri="{FF2B5EF4-FFF2-40B4-BE49-F238E27FC236}">
                <a16:creationId xmlns:a16="http://schemas.microsoft.com/office/drawing/2014/main" id="{DCFE8E37-C7E1-479B-AAE5-29717906E0B1}"/>
              </a:ext>
            </a:extLst>
          </p:cNvPr>
          <p:cNvSpPr>
            <a:spLocks noGrp="1"/>
          </p:cNvSpPr>
          <p:nvPr>
            <p:ph idx="1"/>
          </p:nvPr>
        </p:nvSpPr>
        <p:spPr>
          <a:xfrm>
            <a:off x="152400" y="1143000"/>
            <a:ext cx="8839200" cy="5562600"/>
          </a:xfrm>
        </p:spPr>
        <p:txBody>
          <a:bodyPr/>
          <a:lstStyle/>
          <a:p>
            <a:pPr marL="742950" indent="-742950">
              <a:lnSpc>
                <a:spcPct val="80000"/>
              </a:lnSpc>
              <a:buFontTx/>
              <a:buAutoNum type="arabicPeriod"/>
            </a:pPr>
            <a:r>
              <a:rPr lang="en-US" altLang="en-US" sz="2400" b="1" u="sng" dirty="0">
                <a:latin typeface="Garamond" panose="02020404030301010803" pitchFamily="18" charset="0"/>
              </a:rPr>
              <a:t>Check your email regularly</a:t>
            </a:r>
            <a:r>
              <a:rPr lang="en-US" altLang="en-US" sz="2400" dirty="0">
                <a:latin typeface="Garamond" panose="02020404030301010803" pitchFamily="18" charset="0"/>
              </a:rPr>
              <a:t>: </a:t>
            </a:r>
            <a:r>
              <a:rPr lang="en-US" altLang="en-US" sz="2000" dirty="0">
                <a:latin typeface="Garamond" panose="02020404030301010803" pitchFamily="18" charset="0"/>
              </a:rPr>
              <a:t>There will be many instances where I need to communicate with you all as a single unit – therefore I will be sending class emails from my </a:t>
            </a:r>
            <a:r>
              <a:rPr lang="en-US" altLang="en-US" sz="2000" b="1">
                <a:latin typeface="Garamond" panose="02020404030301010803" pitchFamily="18" charset="0"/>
              </a:rPr>
              <a:t>GMAIL account. </a:t>
            </a:r>
            <a:r>
              <a:rPr lang="en-US" altLang="en-US" sz="2000">
                <a:latin typeface="Garamond" panose="02020404030301010803" pitchFamily="18" charset="0"/>
              </a:rPr>
              <a:t>You </a:t>
            </a:r>
            <a:r>
              <a:rPr lang="en-US" altLang="en-US" sz="2000" dirty="0">
                <a:latin typeface="Garamond" panose="02020404030301010803" pitchFamily="18" charset="0"/>
              </a:rPr>
              <a:t>are responsible for receiving these – if I send out a reminder about a test or HW and you don’t check your email that day, please do not complain.</a:t>
            </a:r>
          </a:p>
          <a:p>
            <a:pPr marL="742950" indent="-742950">
              <a:lnSpc>
                <a:spcPct val="80000"/>
              </a:lnSpc>
              <a:buFontTx/>
              <a:buAutoNum type="arabicPeriod"/>
            </a:pPr>
            <a:r>
              <a:rPr lang="en-US" altLang="en-US" sz="2400" b="1" dirty="0">
                <a:latin typeface="Garamond" panose="02020404030301010803" pitchFamily="18" charset="0"/>
              </a:rPr>
              <a:t>Check the class website regularly</a:t>
            </a:r>
            <a:endParaRPr lang="en-US" altLang="en-US" sz="2400" dirty="0">
              <a:latin typeface="Garamond" panose="02020404030301010803" pitchFamily="18" charset="0"/>
            </a:endParaRPr>
          </a:p>
          <a:p>
            <a:pPr marL="742950" indent="-742950">
              <a:lnSpc>
                <a:spcPct val="80000"/>
              </a:lnSpc>
              <a:buFontTx/>
              <a:buAutoNum type="arabicPeriod"/>
            </a:pPr>
            <a:r>
              <a:rPr lang="en-US" altLang="en-US" sz="2400" b="1" dirty="0">
                <a:latin typeface="Garamond" panose="02020404030301010803" pitchFamily="18" charset="0"/>
              </a:rPr>
              <a:t>Print out what I ask you to print</a:t>
            </a:r>
            <a:r>
              <a:rPr lang="en-US" altLang="en-US" sz="2400" dirty="0">
                <a:latin typeface="Garamond" panose="02020404030301010803" pitchFamily="18" charset="0"/>
              </a:rPr>
              <a:t> </a:t>
            </a:r>
          </a:p>
          <a:p>
            <a:pPr marL="742950" indent="-742950">
              <a:lnSpc>
                <a:spcPct val="80000"/>
              </a:lnSpc>
              <a:buFontTx/>
              <a:buAutoNum type="arabicPeriod"/>
            </a:pPr>
            <a:r>
              <a:rPr lang="en-US" altLang="en-US" sz="2400" b="1" dirty="0">
                <a:latin typeface="Garamond" panose="02020404030301010803" pitchFamily="18" charset="0"/>
              </a:rPr>
              <a:t>No late work</a:t>
            </a:r>
            <a:r>
              <a:rPr lang="en-US" altLang="en-US" sz="2400" dirty="0">
                <a:latin typeface="Garamond" panose="02020404030301010803" pitchFamily="18" charset="0"/>
              </a:rPr>
              <a:t> </a:t>
            </a:r>
            <a:r>
              <a:rPr lang="en-US" altLang="en-US" sz="2000" dirty="0">
                <a:latin typeface="Garamond" panose="02020404030301010803" pitchFamily="18" charset="0"/>
              </a:rPr>
              <a:t> </a:t>
            </a:r>
          </a:p>
          <a:p>
            <a:pPr marL="742950" indent="-742950">
              <a:lnSpc>
                <a:spcPct val="80000"/>
              </a:lnSpc>
              <a:buFontTx/>
              <a:buAutoNum type="arabicPeriod"/>
            </a:pPr>
            <a:r>
              <a:rPr lang="en-US" altLang="en-US" sz="2100" b="1" u="sng" dirty="0">
                <a:latin typeface="Garamond" panose="02020404030301010803" pitchFamily="18" charset="0"/>
              </a:rPr>
              <a:t>You are responsible for material not directly covered in class</a:t>
            </a:r>
            <a:r>
              <a:rPr lang="en-US" altLang="en-US" sz="2100" b="1" dirty="0">
                <a:latin typeface="Garamond" panose="02020404030301010803" pitchFamily="18" charset="0"/>
              </a:rPr>
              <a:t>!</a:t>
            </a:r>
            <a:r>
              <a:rPr lang="en-US" altLang="en-US" sz="2100" dirty="0">
                <a:latin typeface="Garamond" panose="02020404030301010803" pitchFamily="18" charset="0"/>
              </a:rPr>
              <a:t> </a:t>
            </a:r>
            <a:r>
              <a:rPr lang="en-US" altLang="en-US" sz="2000" dirty="0">
                <a:latin typeface="Garamond" panose="02020404030301010803" pitchFamily="18" charset="0"/>
              </a:rPr>
              <a:t>This may be the most important of the 5 bullets here – the primary difference between A.P. and non-A.P. level education is the amount you are responsible for on your own – this is meant to mirror college (</a:t>
            </a:r>
            <a:r>
              <a:rPr lang="en-US" altLang="en-US" sz="2000" b="1" dirty="0">
                <a:latin typeface="Garamond" panose="02020404030301010803" pitchFamily="18" charset="0"/>
              </a:rPr>
              <a:t>for example, if you take Western Civilization 1 in college, the professor does not have bullet points on a slideshow of the entire 1,000 page textbook – you are expected to read on your own and she/he covers whatever they can in class!) </a:t>
            </a:r>
            <a:r>
              <a:rPr lang="en-US" altLang="en-US" sz="2000" dirty="0">
                <a:latin typeface="Garamond" panose="02020404030301010803" pitchFamily="18" charset="0"/>
              </a:rPr>
              <a:t> I try to be as thorough as possible, but there may be a term/fact here or there that I simply don’t have the time to talk about in class - you are still responsible for reading the text/review book and looking at PowerPoint’s. </a:t>
            </a:r>
          </a:p>
          <a:p>
            <a:pPr marL="742950" indent="-742950">
              <a:lnSpc>
                <a:spcPct val="80000"/>
              </a:lnSpc>
            </a:pPr>
            <a:endParaRPr lang="en-US" altLang="en-US" sz="2000" dirty="0"/>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4.4|1.6|1.5|1.6|1.4|23.3"/>
</p:tagLst>
</file>

<file path=ppt/theme/theme1.xml><?xml version="1.0" encoding="utf-8"?>
<a:theme xmlns:a="http://schemas.openxmlformats.org/drawingml/2006/main" name="Blank Presentation">
  <a:themeElements>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1879</TotalTime>
  <Words>2419</Words>
  <Application>Microsoft Office PowerPoint</Application>
  <PresentationFormat>On-screen Show (4:3)</PresentationFormat>
  <Paragraphs>199</Paragraphs>
  <Slides>42</Slides>
  <Notes>27</Notes>
  <HiddenSlides>0</HiddenSlides>
  <MMClips>0</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Blank Presentation</vt:lpstr>
      <vt:lpstr>PowerPoint Presentation</vt:lpstr>
      <vt:lpstr>PowerPoint Presentation</vt:lpstr>
      <vt:lpstr>The Summer Assignment </vt:lpstr>
      <vt:lpstr>iPads and Note Taking</vt:lpstr>
      <vt:lpstr>Review Books and Textbooks</vt:lpstr>
      <vt:lpstr>What is an AP Class and how is it different?</vt:lpstr>
      <vt:lpstr>PowerPoint Presentation</vt:lpstr>
      <vt:lpstr>PowerPoint Presentation</vt:lpstr>
      <vt:lpstr>Expectations – Difference between A.P. courses and others (including some “A” course)</vt:lpstr>
      <vt:lpstr>So What Do I Do?</vt:lpstr>
      <vt:lpstr>Topic: The “Why of Where” - An Introduction to Human Geography</vt:lpstr>
      <vt:lpstr>PowerPoint Presentation</vt:lpstr>
      <vt:lpstr>PowerPoint Presentation</vt:lpstr>
      <vt:lpstr>PowerPoint Presentation</vt:lpstr>
      <vt:lpstr>“Association Among Phenomena in Places….”</vt:lpstr>
      <vt:lpstr>Two Types of Geography:</vt:lpstr>
      <vt:lpstr>THE FIVE THEMES OF GEOGRAPHY:</vt:lpstr>
      <vt:lpstr>What does this store indicate about the surrounding area? (Hicksville)</vt:lpstr>
      <vt:lpstr>Space: Distribution of Features </vt:lpstr>
      <vt:lpstr>PowerPoint Presentation</vt:lpstr>
      <vt:lpstr>PowerPoint Presentation</vt:lpstr>
      <vt:lpstr>PowerPoint Presentation</vt:lpstr>
      <vt:lpstr>Types of Pattern:</vt:lpstr>
      <vt:lpstr>Standard 2: Human Geography</vt:lpstr>
      <vt:lpstr>PLACE</vt:lpstr>
      <vt:lpstr>Mental Map Homework (due Friday)</vt:lpstr>
      <vt:lpstr>Place:  a unique location on Earth-examples include your hometown, a vacation destination, or a part of a country. </vt:lpstr>
      <vt:lpstr>PowerPoint Presentation</vt:lpstr>
      <vt:lpstr>PowerPoint Presentation</vt:lpstr>
      <vt:lpstr>Reflects political changes…</vt:lpstr>
      <vt:lpstr>Imperialism/Changing influences…</vt:lpstr>
      <vt:lpstr>PowerPoint Presentation</vt:lpstr>
      <vt:lpstr>Describe what you see in this picture:</vt:lpstr>
      <vt:lpstr>Site:  is the physical  character of a place. Includes climate, water sources, topography, soil, vegetation, latitude, and elevation. </vt:lpstr>
      <vt:lpstr>PowerPoint Presentation</vt:lpstr>
      <vt:lpstr>PowerPoint Presentation</vt:lpstr>
      <vt:lpstr>PowerPoint Presentation</vt:lpstr>
      <vt:lpstr>A Cut Flower Field in California: http://cnnphotos.blogs.cnn.com/2013/04/17/exploring-farms-from-above/</vt:lpstr>
      <vt:lpstr>PowerPoint Presentation</vt:lpstr>
      <vt:lpstr>Excuse me, how do you get to…</vt:lpstr>
      <vt:lpstr>Situation (relative location):</vt:lpstr>
      <vt:lpstr>Mathematical Location:</vt:lpstr>
    </vt:vector>
  </TitlesOfParts>
  <Company>Office 2004 Test Drive Christopher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 2004 Test Drive Christopher</dc:creator>
  <cp:lastModifiedBy>user</cp:lastModifiedBy>
  <cp:revision>139</cp:revision>
  <dcterms:created xsi:type="dcterms:W3CDTF">2011-08-06T01:14:15Z</dcterms:created>
  <dcterms:modified xsi:type="dcterms:W3CDTF">2018-08-31T16:40:45Z</dcterms:modified>
</cp:coreProperties>
</file>